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80" r:id="rId12"/>
    <p:sldId id="281" r:id="rId13"/>
    <p:sldId id="282" r:id="rId14"/>
    <p:sldId id="264" r:id="rId15"/>
    <p:sldId id="265" r:id="rId16"/>
    <p:sldId id="284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83" r:id="rId26"/>
    <p:sldId id="275" r:id="rId27"/>
    <p:sldId id="276" r:id="rId28"/>
    <p:sldId id="277" r:id="rId29"/>
    <p:sldId id="278" r:id="rId30"/>
    <p:sldId id="279" r:id="rId31"/>
  </p:sldIdLst>
  <p:sldSz cx="10080625" cy="7559675"/>
  <p:notesSz cx="7102475" cy="10234613"/>
  <p:embeddedFontLs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Comic Sans MS" panose="030F0702030302020204" pitchFamily="66" charset="0"/>
      <p:regular r:id="rId37"/>
      <p:bold r:id="rId38"/>
      <p:italic r:id="rId39"/>
      <p:boldItalic r:id="rId40"/>
    </p:embeddedFont>
    <p:embeddedFont>
      <p:font typeface="Lucida Calligraphy" panose="03010101010101010101" pitchFamily="66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g1nDqCCuGvl64DvQ61j8EAJ86m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2BBADE-F9F4-435F-A7BB-D553DADA255B}" v="6" dt="2026-01-17T13:23:47.452"/>
  </p1510:revLst>
</p1510:revInfo>
</file>

<file path=ppt/tableStyles.xml><?xml version="1.0" encoding="utf-8"?>
<a:tblStyleLst xmlns:a="http://schemas.openxmlformats.org/drawingml/2006/main" def="{B7476940-A349-4AD3-9CAA-3619CACE8CDA}">
  <a:tblStyle styleId="{B7476940-A349-4AD3-9CAA-3619CACE8CD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709" y="67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customschemas.google.com/relationships/presentationmetadata" Target="metadata"/><Relationship Id="rId20" Type="http://schemas.openxmlformats.org/officeDocument/2006/relationships/slide" Target="slides/slide18.xml"/><Relationship Id="rId41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lfeurs Souillac" userId="5db3084e013034f9" providerId="LiveId" clId="{403C9A5C-B635-490D-9A96-D508DF390244}"/>
    <pc:docChg chg="undo custSel addSld modSld">
      <pc:chgData name="Golfeurs Souillac" userId="5db3084e013034f9" providerId="LiveId" clId="{403C9A5C-B635-490D-9A96-D508DF390244}" dt="2026-01-18T09:39:01.252" v="1531" actId="20577"/>
      <pc:docMkLst>
        <pc:docMk/>
      </pc:docMkLst>
      <pc:sldChg chg="addSp modSp mod">
        <pc:chgData name="Golfeurs Souillac" userId="5db3084e013034f9" providerId="LiveId" clId="{403C9A5C-B635-490D-9A96-D508DF390244}" dt="2026-01-17T13:23:40.201" v="906" actId="20577"/>
        <pc:sldMkLst>
          <pc:docMk/>
          <pc:sldMk cId="0" sldId="265"/>
        </pc:sldMkLst>
        <pc:spChg chg="add mod">
          <ac:chgData name="Golfeurs Souillac" userId="5db3084e013034f9" providerId="LiveId" clId="{403C9A5C-B635-490D-9A96-D508DF390244}" dt="2026-01-17T13:23:40.201" v="906" actId="20577"/>
          <ac:spMkLst>
            <pc:docMk/>
            <pc:sldMk cId="0" sldId="265"/>
            <ac:spMk id="2" creationId="{BD921B23-D418-3959-2042-B89A8DEA3C88}"/>
          </ac:spMkLst>
        </pc:spChg>
      </pc:sldChg>
      <pc:sldChg chg="addSp delSp modSp mod">
        <pc:chgData name="Golfeurs Souillac" userId="5db3084e013034f9" providerId="LiveId" clId="{403C9A5C-B635-490D-9A96-D508DF390244}" dt="2026-01-17T08:42:32.885" v="5" actId="14100"/>
        <pc:sldMkLst>
          <pc:docMk/>
          <pc:sldMk cId="0" sldId="268"/>
        </pc:sldMkLst>
        <pc:picChg chg="add mod">
          <ac:chgData name="Golfeurs Souillac" userId="5db3084e013034f9" providerId="LiveId" clId="{403C9A5C-B635-490D-9A96-D508DF390244}" dt="2026-01-17T08:42:32.885" v="5" actId="14100"/>
          <ac:picMkLst>
            <pc:docMk/>
            <pc:sldMk cId="0" sldId="268"/>
            <ac:picMk id="3" creationId="{8E6D67D8-FB33-279D-1FC6-360FF2653946}"/>
          </ac:picMkLst>
        </pc:picChg>
        <pc:picChg chg="del">
          <ac:chgData name="Golfeurs Souillac" userId="5db3084e013034f9" providerId="LiveId" clId="{403C9A5C-B635-490D-9A96-D508DF390244}" dt="2026-01-17T08:42:25.501" v="0" actId="478"/>
          <ac:picMkLst>
            <pc:docMk/>
            <pc:sldMk cId="0" sldId="268"/>
            <ac:picMk id="260" creationId="{00000000-0000-0000-0000-000000000000}"/>
          </ac:picMkLst>
        </pc:picChg>
      </pc:sldChg>
      <pc:sldChg chg="modSp mod">
        <pc:chgData name="Golfeurs Souillac" userId="5db3084e013034f9" providerId="LiveId" clId="{403C9A5C-B635-490D-9A96-D508DF390244}" dt="2026-01-17T08:45:33.716" v="188" actId="20577"/>
        <pc:sldMkLst>
          <pc:docMk/>
          <pc:sldMk cId="0" sldId="271"/>
        </pc:sldMkLst>
        <pc:spChg chg="mod">
          <ac:chgData name="Golfeurs Souillac" userId="5db3084e013034f9" providerId="LiveId" clId="{403C9A5C-B635-490D-9A96-D508DF390244}" dt="2026-01-17T08:45:33.716" v="188" actId="20577"/>
          <ac:spMkLst>
            <pc:docMk/>
            <pc:sldMk cId="0" sldId="271"/>
            <ac:spMk id="291" creationId="{00000000-0000-0000-0000-000000000000}"/>
          </ac:spMkLst>
        </pc:spChg>
      </pc:sldChg>
      <pc:sldChg chg="modSp mod">
        <pc:chgData name="Golfeurs Souillac" userId="5db3084e013034f9" providerId="LiveId" clId="{403C9A5C-B635-490D-9A96-D508DF390244}" dt="2026-01-17T08:56:28.084" v="867" actId="20577"/>
        <pc:sldMkLst>
          <pc:docMk/>
          <pc:sldMk cId="0" sldId="275"/>
        </pc:sldMkLst>
        <pc:spChg chg="mod">
          <ac:chgData name="Golfeurs Souillac" userId="5db3084e013034f9" providerId="LiveId" clId="{403C9A5C-B635-490D-9A96-D508DF390244}" dt="2026-01-17T08:56:28.084" v="867" actId="20577"/>
          <ac:spMkLst>
            <pc:docMk/>
            <pc:sldMk cId="0" sldId="275"/>
            <ac:spMk id="338" creationId="{00000000-0000-0000-0000-000000000000}"/>
          </ac:spMkLst>
        </pc:spChg>
        <pc:spChg chg="mod">
          <ac:chgData name="Golfeurs Souillac" userId="5db3084e013034f9" providerId="LiveId" clId="{403C9A5C-B635-490D-9A96-D508DF390244}" dt="2026-01-17T08:48:09.259" v="328" actId="403"/>
          <ac:spMkLst>
            <pc:docMk/>
            <pc:sldMk cId="0" sldId="275"/>
            <ac:spMk id="342" creationId="{00000000-0000-0000-0000-000000000000}"/>
          </ac:spMkLst>
        </pc:spChg>
      </pc:sldChg>
      <pc:sldChg chg="modSp mod">
        <pc:chgData name="Golfeurs Souillac" userId="5db3084e013034f9" providerId="LiveId" clId="{403C9A5C-B635-490D-9A96-D508DF390244}" dt="2026-01-18T09:39:01.252" v="1531" actId="20577"/>
        <pc:sldMkLst>
          <pc:docMk/>
          <pc:sldMk cId="0" sldId="278"/>
        </pc:sldMkLst>
        <pc:spChg chg="mod">
          <ac:chgData name="Golfeurs Souillac" userId="5db3084e013034f9" providerId="LiveId" clId="{403C9A5C-B635-490D-9A96-D508DF390244}" dt="2026-01-18T09:39:01.252" v="1531" actId="20577"/>
          <ac:spMkLst>
            <pc:docMk/>
            <pc:sldMk cId="0" sldId="278"/>
            <ac:spMk id="374" creationId="{00000000-0000-0000-0000-000000000000}"/>
          </ac:spMkLst>
        </pc:spChg>
      </pc:sldChg>
      <pc:sldChg chg="modSp mod">
        <pc:chgData name="Golfeurs Souillac" userId="5db3084e013034f9" providerId="LiveId" clId="{403C9A5C-B635-490D-9A96-D508DF390244}" dt="2026-01-17T08:44:00.271" v="28" actId="14100"/>
        <pc:sldMkLst>
          <pc:docMk/>
          <pc:sldMk cId="2080098683" sldId="280"/>
        </pc:sldMkLst>
        <pc:spChg chg="mod">
          <ac:chgData name="Golfeurs Souillac" userId="5db3084e013034f9" providerId="LiveId" clId="{403C9A5C-B635-490D-9A96-D508DF390244}" dt="2026-01-17T08:44:00.271" v="28" actId="14100"/>
          <ac:spMkLst>
            <pc:docMk/>
            <pc:sldMk cId="2080098683" sldId="280"/>
            <ac:spMk id="11" creationId="{00000000-0000-0000-0000-000000000000}"/>
          </ac:spMkLst>
        </pc:spChg>
      </pc:sldChg>
      <pc:sldChg chg="modSp mod">
        <pc:chgData name="Golfeurs Souillac" userId="5db3084e013034f9" providerId="LiveId" clId="{403C9A5C-B635-490D-9A96-D508DF390244}" dt="2026-01-17T08:43:41.046" v="24" actId="20577"/>
        <pc:sldMkLst>
          <pc:docMk/>
          <pc:sldMk cId="4015331457" sldId="281"/>
        </pc:sldMkLst>
        <pc:spChg chg="mod">
          <ac:chgData name="Golfeurs Souillac" userId="5db3084e013034f9" providerId="LiveId" clId="{403C9A5C-B635-490D-9A96-D508DF390244}" dt="2026-01-17T08:43:41.046" v="24" actId="20577"/>
          <ac:spMkLst>
            <pc:docMk/>
            <pc:sldMk cId="4015331457" sldId="281"/>
            <ac:spMk id="6" creationId="{00000000-0000-0000-0000-000000000000}"/>
          </ac:spMkLst>
        </pc:spChg>
      </pc:sldChg>
      <pc:sldChg chg="modSp mod">
        <pc:chgData name="Golfeurs Souillac" userId="5db3084e013034f9" providerId="LiveId" clId="{403C9A5C-B635-490D-9A96-D508DF390244}" dt="2026-01-17T08:43:47.190" v="25" actId="6549"/>
        <pc:sldMkLst>
          <pc:docMk/>
          <pc:sldMk cId="4287361799" sldId="282"/>
        </pc:sldMkLst>
        <pc:spChg chg="mod">
          <ac:chgData name="Golfeurs Souillac" userId="5db3084e013034f9" providerId="LiveId" clId="{403C9A5C-B635-490D-9A96-D508DF390244}" dt="2026-01-17T08:43:47.190" v="25" actId="6549"/>
          <ac:spMkLst>
            <pc:docMk/>
            <pc:sldMk cId="4287361799" sldId="282"/>
            <ac:spMk id="11" creationId="{00000000-0000-0000-0000-000000000000}"/>
          </ac:spMkLst>
        </pc:spChg>
      </pc:sldChg>
      <pc:sldChg chg="modSp add mod">
        <pc:chgData name="Golfeurs Souillac" userId="5db3084e013034f9" providerId="LiveId" clId="{403C9A5C-B635-490D-9A96-D508DF390244}" dt="2026-01-17T08:54:59.339" v="794" actId="20577"/>
        <pc:sldMkLst>
          <pc:docMk/>
          <pc:sldMk cId="1972961169" sldId="283"/>
        </pc:sldMkLst>
        <pc:spChg chg="mod">
          <ac:chgData name="Golfeurs Souillac" userId="5db3084e013034f9" providerId="LiveId" clId="{403C9A5C-B635-490D-9A96-D508DF390244}" dt="2026-01-17T08:54:59.339" v="794" actId="20577"/>
          <ac:spMkLst>
            <pc:docMk/>
            <pc:sldMk cId="1972961169" sldId="283"/>
            <ac:spMk id="338" creationId="{0AE7504F-A741-4CA6-7025-81E8E3F57982}"/>
          </ac:spMkLst>
        </pc:spChg>
        <pc:spChg chg="mod">
          <ac:chgData name="Golfeurs Souillac" userId="5db3084e013034f9" providerId="LiveId" clId="{403C9A5C-B635-490D-9A96-D508DF390244}" dt="2026-01-17T08:48:53.271" v="358" actId="20577"/>
          <ac:spMkLst>
            <pc:docMk/>
            <pc:sldMk cId="1972961169" sldId="283"/>
            <ac:spMk id="342" creationId="{85EB36B5-A943-CADB-F4EE-F949D599A8C1}"/>
          </ac:spMkLst>
        </pc:spChg>
      </pc:sldChg>
      <pc:sldChg chg="addSp delSp modSp add mod">
        <pc:chgData name="Golfeurs Souillac" userId="5db3084e013034f9" providerId="LiveId" clId="{403C9A5C-B635-490D-9A96-D508DF390244}" dt="2026-01-18T09:37:55.031" v="1529" actId="12"/>
        <pc:sldMkLst>
          <pc:docMk/>
          <pc:sldMk cId="208043249" sldId="284"/>
        </pc:sldMkLst>
        <pc:spChg chg="add mod">
          <ac:chgData name="Golfeurs Souillac" userId="5db3084e013034f9" providerId="LiveId" clId="{403C9A5C-B635-490D-9A96-D508DF390244}" dt="2026-01-18T09:36:23.259" v="1427" actId="20577"/>
          <ac:spMkLst>
            <pc:docMk/>
            <pc:sldMk cId="208043249" sldId="284"/>
            <ac:spMk id="2" creationId="{5AD3A4FF-0916-8369-BA3D-72930F803963}"/>
          </ac:spMkLst>
        </pc:spChg>
        <pc:spChg chg="add mod">
          <ac:chgData name="Golfeurs Souillac" userId="5db3084e013034f9" providerId="LiveId" clId="{403C9A5C-B635-490D-9A96-D508DF390244}" dt="2026-01-18T09:37:55.031" v="1529" actId="12"/>
          <ac:spMkLst>
            <pc:docMk/>
            <pc:sldMk cId="208043249" sldId="284"/>
            <ac:spMk id="3" creationId="{72AB397F-1370-EB1B-43CF-6BFB3603DB02}"/>
          </ac:spMkLst>
        </pc:spChg>
        <pc:picChg chg="del">
          <ac:chgData name="Golfeurs Souillac" userId="5db3084e013034f9" providerId="LiveId" clId="{403C9A5C-B635-490D-9A96-D508DF390244}" dt="2026-01-17T13:23:49.461" v="908" actId="478"/>
          <ac:picMkLst>
            <pc:docMk/>
            <pc:sldMk cId="208043249" sldId="284"/>
            <ac:picMk id="236" creationId="{A49907DA-97F0-4CA1-9B95-C855937F340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77875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82269" cy="511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020173" y="0"/>
            <a:ext cx="3082269" cy="511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3053"/>
            <a:ext cx="3082269" cy="511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0173" y="9723053"/>
            <a:ext cx="3082269" cy="511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74489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/>
          <p:nvPr/>
        </p:nvSpPr>
        <p:spPr>
          <a:xfrm>
            <a:off x="4019497" y="9722364"/>
            <a:ext cx="3080915" cy="51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:notes"/>
          <p:cNvSpPr/>
          <p:nvPr/>
        </p:nvSpPr>
        <p:spPr>
          <a:xfrm>
            <a:off x="4021189" y="9722363"/>
            <a:ext cx="3054195" cy="48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77875"/>
            <a:ext cx="51165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1:notes"/>
          <p:cNvSpPr/>
          <p:nvPr/>
        </p:nvSpPr>
        <p:spPr>
          <a:xfrm>
            <a:off x="709940" y="4861354"/>
            <a:ext cx="5682225" cy="460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020396" y="9722363"/>
            <a:ext cx="3081604" cy="5103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8448D46E-7CFE-4880-86CE-0BA6E70FD76E}" type="slidenum">
              <a:rPr lang="fr-FR" sz="1300" spc="-1">
                <a:solidFill>
                  <a:srgbClr val="000000"/>
                </a:solidFill>
                <a:latin typeface="Times New Roman"/>
                <a:ea typeface="Microsoft YaHei"/>
              </a:rPr>
              <a:t>10</a:t>
            </a:fld>
            <a:endParaRPr lang="fr-FR" sz="1300" spc="-1">
              <a:latin typeface="Times New Roman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4022088" y="9722363"/>
            <a:ext cx="3054878" cy="4845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491" tIns="42746" rIns="85491" bIns="42746"/>
          <a:lstStyle/>
          <a:p>
            <a:pPr>
              <a:lnSpc>
                <a:spcPct val="94000"/>
              </a:lnSpc>
            </a:pPr>
            <a:fld id="{34663017-F223-4F1F-9A91-D75DFF531B6E}" type="slidenum">
              <a:rPr lang="fr-FR" sz="1300" spc="-1">
                <a:solidFill>
                  <a:srgbClr val="FFFFFF"/>
                </a:solidFill>
                <a:latin typeface="Arial"/>
                <a:ea typeface="Microsoft YaHei"/>
              </a:rPr>
              <a:t>10</a:t>
            </a:fld>
            <a:endParaRPr lang="fr-FR" sz="1300" spc="-1">
              <a:latin typeface="Arial"/>
            </a:endParaRPr>
          </a:p>
        </p:txBody>
      </p:sp>
      <p:sp>
        <p:nvSpPr>
          <p:cNvPr id="193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93775" y="777875"/>
            <a:ext cx="5114925" cy="3836988"/>
          </a:xfrm>
          <a:prstGeom prst="rect">
            <a:avLst/>
          </a:prstGeom>
        </p:spPr>
      </p:sp>
      <p:sp>
        <p:nvSpPr>
          <p:cNvPr id="194" name="CustomShape 4"/>
          <p:cNvSpPr/>
          <p:nvPr/>
        </p:nvSpPr>
        <p:spPr>
          <a:xfrm>
            <a:off x="710098" y="4861354"/>
            <a:ext cx="5683495" cy="4605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350984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020396" y="9722363"/>
            <a:ext cx="3081604" cy="5103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8448D46E-7CFE-4880-86CE-0BA6E70FD76E}" type="slidenum">
              <a:rPr lang="fr-FR" sz="1300" spc="-1">
                <a:solidFill>
                  <a:srgbClr val="000000"/>
                </a:solidFill>
                <a:latin typeface="Times New Roman"/>
                <a:ea typeface="Microsoft YaHei"/>
              </a:rPr>
              <a:t>11</a:t>
            </a:fld>
            <a:endParaRPr lang="fr-FR" sz="1300" spc="-1">
              <a:latin typeface="Times New Roman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4022088" y="9722363"/>
            <a:ext cx="3054878" cy="4845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491" tIns="42746" rIns="85491" bIns="42746"/>
          <a:lstStyle/>
          <a:p>
            <a:pPr>
              <a:lnSpc>
                <a:spcPct val="94000"/>
              </a:lnSpc>
            </a:pPr>
            <a:fld id="{34663017-F223-4F1F-9A91-D75DFF531B6E}" type="slidenum">
              <a:rPr lang="fr-FR" sz="1300" spc="-1">
                <a:solidFill>
                  <a:srgbClr val="FFFFFF"/>
                </a:solidFill>
                <a:latin typeface="Arial"/>
                <a:ea typeface="Microsoft YaHei"/>
              </a:rPr>
              <a:t>11</a:t>
            </a:fld>
            <a:endParaRPr lang="fr-FR" sz="1300" spc="-1">
              <a:latin typeface="Arial"/>
            </a:endParaRPr>
          </a:p>
        </p:txBody>
      </p:sp>
      <p:sp>
        <p:nvSpPr>
          <p:cNvPr id="193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93775" y="777875"/>
            <a:ext cx="5114925" cy="3836988"/>
          </a:xfrm>
          <a:prstGeom prst="rect">
            <a:avLst/>
          </a:prstGeom>
        </p:spPr>
      </p:sp>
      <p:sp>
        <p:nvSpPr>
          <p:cNvPr id="194" name="CustomShape 4"/>
          <p:cNvSpPr/>
          <p:nvPr/>
        </p:nvSpPr>
        <p:spPr>
          <a:xfrm>
            <a:off x="710098" y="4861354"/>
            <a:ext cx="5683495" cy="4605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528579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020396" y="9722363"/>
            <a:ext cx="3081604" cy="5103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8448D46E-7CFE-4880-86CE-0BA6E70FD76E}" type="slidenum">
              <a:rPr lang="fr-FR" sz="1300" spc="-1">
                <a:solidFill>
                  <a:srgbClr val="000000"/>
                </a:solidFill>
                <a:latin typeface="Times New Roman"/>
                <a:ea typeface="Microsoft YaHei"/>
              </a:rPr>
              <a:t>12</a:t>
            </a:fld>
            <a:endParaRPr lang="fr-FR" sz="1300" spc="-1">
              <a:latin typeface="Times New Roman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4022088" y="9722363"/>
            <a:ext cx="3054878" cy="4845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491" tIns="42746" rIns="85491" bIns="42746"/>
          <a:lstStyle/>
          <a:p>
            <a:pPr>
              <a:lnSpc>
                <a:spcPct val="94000"/>
              </a:lnSpc>
            </a:pPr>
            <a:fld id="{34663017-F223-4F1F-9A91-D75DFF531B6E}" type="slidenum">
              <a:rPr lang="fr-FR" sz="1300" spc="-1">
                <a:solidFill>
                  <a:srgbClr val="FFFFFF"/>
                </a:solidFill>
                <a:latin typeface="Arial"/>
                <a:ea typeface="Microsoft YaHei"/>
              </a:rPr>
              <a:t>12</a:t>
            </a:fld>
            <a:endParaRPr lang="fr-FR" sz="1300" spc="-1">
              <a:latin typeface="Arial"/>
            </a:endParaRPr>
          </a:p>
        </p:txBody>
      </p:sp>
      <p:sp>
        <p:nvSpPr>
          <p:cNvPr id="193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93775" y="777875"/>
            <a:ext cx="5114925" cy="3836988"/>
          </a:xfrm>
          <a:prstGeom prst="rect">
            <a:avLst/>
          </a:prstGeom>
        </p:spPr>
      </p:sp>
      <p:sp>
        <p:nvSpPr>
          <p:cNvPr id="194" name="CustomShape 4"/>
          <p:cNvSpPr/>
          <p:nvPr/>
        </p:nvSpPr>
        <p:spPr>
          <a:xfrm>
            <a:off x="710098" y="4861354"/>
            <a:ext cx="5683495" cy="4605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107601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/>
          <p:nvPr/>
        </p:nvSpPr>
        <p:spPr>
          <a:xfrm>
            <a:off x="4019497" y="9722364"/>
            <a:ext cx="3080915" cy="51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9:notes"/>
          <p:cNvSpPr/>
          <p:nvPr/>
        </p:nvSpPr>
        <p:spPr>
          <a:xfrm>
            <a:off x="4021189" y="9722363"/>
            <a:ext cx="3054195" cy="48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77875"/>
            <a:ext cx="51165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p9:notes"/>
          <p:cNvSpPr/>
          <p:nvPr/>
        </p:nvSpPr>
        <p:spPr>
          <a:xfrm>
            <a:off x="709940" y="4861354"/>
            <a:ext cx="5682225" cy="460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77875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67A27016-29E1-E76F-7BC6-C5E10AB2C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>
            <a:extLst>
              <a:ext uri="{FF2B5EF4-FFF2-40B4-BE49-F238E27FC236}">
                <a16:creationId xmlns:a16="http://schemas.microsoft.com/office/drawing/2014/main" id="{760A02F7-9EBB-9BB3-27E7-0C59C571AB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0:notes">
            <a:extLst>
              <a:ext uri="{FF2B5EF4-FFF2-40B4-BE49-F238E27FC236}">
                <a16:creationId xmlns:a16="http://schemas.microsoft.com/office/drawing/2014/main" id="{D7AB6FEC-CB7D-52C4-9BEA-F182CCFF13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77875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8268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77875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77875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77875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 txBox="1"/>
          <p:nvPr/>
        </p:nvSpPr>
        <p:spPr>
          <a:xfrm>
            <a:off x="4019497" y="9722364"/>
            <a:ext cx="3080915" cy="51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14:notes"/>
          <p:cNvSpPr/>
          <p:nvPr/>
        </p:nvSpPr>
        <p:spPr>
          <a:xfrm>
            <a:off x="4021189" y="9722363"/>
            <a:ext cx="3054195" cy="48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77875"/>
            <a:ext cx="51165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Google Shape;265;p14:notes"/>
          <p:cNvSpPr/>
          <p:nvPr/>
        </p:nvSpPr>
        <p:spPr>
          <a:xfrm>
            <a:off x="709940" y="4861354"/>
            <a:ext cx="5682225" cy="460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/>
          <p:nvPr/>
        </p:nvSpPr>
        <p:spPr>
          <a:xfrm>
            <a:off x="4019497" y="9722364"/>
            <a:ext cx="3080915" cy="51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:notes"/>
          <p:cNvSpPr/>
          <p:nvPr/>
        </p:nvSpPr>
        <p:spPr>
          <a:xfrm>
            <a:off x="4021189" y="9722363"/>
            <a:ext cx="3054195" cy="48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77875"/>
            <a:ext cx="51165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2:notes"/>
          <p:cNvSpPr/>
          <p:nvPr/>
        </p:nvSpPr>
        <p:spPr>
          <a:xfrm>
            <a:off x="709940" y="4861354"/>
            <a:ext cx="5682225" cy="460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:notes"/>
          <p:cNvSpPr txBox="1"/>
          <p:nvPr/>
        </p:nvSpPr>
        <p:spPr>
          <a:xfrm>
            <a:off x="4019497" y="9722364"/>
            <a:ext cx="3080915" cy="51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15:notes"/>
          <p:cNvSpPr/>
          <p:nvPr/>
        </p:nvSpPr>
        <p:spPr>
          <a:xfrm>
            <a:off x="4021189" y="9722363"/>
            <a:ext cx="3054195" cy="48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77875"/>
            <a:ext cx="51165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p15:notes"/>
          <p:cNvSpPr/>
          <p:nvPr/>
        </p:nvSpPr>
        <p:spPr>
          <a:xfrm>
            <a:off x="709940" y="4861354"/>
            <a:ext cx="5682225" cy="460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5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 txBox="1"/>
          <p:nvPr/>
        </p:nvSpPr>
        <p:spPr>
          <a:xfrm>
            <a:off x="4019497" y="9722364"/>
            <a:ext cx="3080915" cy="51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16:notes"/>
          <p:cNvSpPr/>
          <p:nvPr/>
        </p:nvSpPr>
        <p:spPr>
          <a:xfrm>
            <a:off x="4021189" y="9722363"/>
            <a:ext cx="3054195" cy="48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77875"/>
            <a:ext cx="51165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Google Shape;287;p16:notes"/>
          <p:cNvSpPr/>
          <p:nvPr/>
        </p:nvSpPr>
        <p:spPr>
          <a:xfrm>
            <a:off x="709940" y="4861354"/>
            <a:ext cx="5682225" cy="460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6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:notes"/>
          <p:cNvSpPr txBox="1"/>
          <p:nvPr/>
        </p:nvSpPr>
        <p:spPr>
          <a:xfrm>
            <a:off x="4019497" y="9722364"/>
            <a:ext cx="3080915" cy="51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17:notes"/>
          <p:cNvSpPr/>
          <p:nvPr/>
        </p:nvSpPr>
        <p:spPr>
          <a:xfrm>
            <a:off x="4021189" y="9722363"/>
            <a:ext cx="3054195" cy="48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77875"/>
            <a:ext cx="51165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Google Shape;299;p17:notes"/>
          <p:cNvSpPr/>
          <p:nvPr/>
        </p:nvSpPr>
        <p:spPr>
          <a:xfrm>
            <a:off x="709940" y="4861354"/>
            <a:ext cx="5682225" cy="460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7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:notes"/>
          <p:cNvSpPr txBox="1"/>
          <p:nvPr/>
        </p:nvSpPr>
        <p:spPr>
          <a:xfrm>
            <a:off x="4019497" y="9722364"/>
            <a:ext cx="3080915" cy="51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18:notes"/>
          <p:cNvSpPr/>
          <p:nvPr/>
        </p:nvSpPr>
        <p:spPr>
          <a:xfrm>
            <a:off x="4021189" y="9722363"/>
            <a:ext cx="3054195" cy="48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77875"/>
            <a:ext cx="51165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" name="Google Shape;311;p18:notes"/>
          <p:cNvSpPr/>
          <p:nvPr/>
        </p:nvSpPr>
        <p:spPr>
          <a:xfrm>
            <a:off x="709940" y="4861354"/>
            <a:ext cx="5682225" cy="460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8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>
          <a:extLst>
            <a:ext uri="{FF2B5EF4-FFF2-40B4-BE49-F238E27FC236}">
              <a16:creationId xmlns:a16="http://schemas.microsoft.com/office/drawing/2014/main" id="{D3689B8F-C4F4-B55A-93E3-7301D9FF0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:notes">
            <a:extLst>
              <a:ext uri="{FF2B5EF4-FFF2-40B4-BE49-F238E27FC236}">
                <a16:creationId xmlns:a16="http://schemas.microsoft.com/office/drawing/2014/main" id="{86F86C97-25E7-EB3D-4FD7-0B4DBDFFC2B0}"/>
              </a:ext>
            </a:extLst>
          </p:cNvPr>
          <p:cNvSpPr txBox="1"/>
          <p:nvPr/>
        </p:nvSpPr>
        <p:spPr>
          <a:xfrm>
            <a:off x="4020396" y="9722363"/>
            <a:ext cx="3081604" cy="51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p20:notes">
            <a:extLst>
              <a:ext uri="{FF2B5EF4-FFF2-40B4-BE49-F238E27FC236}">
                <a16:creationId xmlns:a16="http://schemas.microsoft.com/office/drawing/2014/main" id="{FCEF8425-B36B-C198-B434-09C992289829}"/>
              </a:ext>
            </a:extLst>
          </p:cNvPr>
          <p:cNvSpPr/>
          <p:nvPr/>
        </p:nvSpPr>
        <p:spPr>
          <a:xfrm>
            <a:off x="4022088" y="9722363"/>
            <a:ext cx="3054878" cy="48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0:notes">
            <a:extLst>
              <a:ext uri="{FF2B5EF4-FFF2-40B4-BE49-F238E27FC236}">
                <a16:creationId xmlns:a16="http://schemas.microsoft.com/office/drawing/2014/main" id="{5815CB5B-5C1F-79AF-8517-42C8D1065F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77875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5" name="Google Shape;335;p20:notes">
            <a:extLst>
              <a:ext uri="{FF2B5EF4-FFF2-40B4-BE49-F238E27FC236}">
                <a16:creationId xmlns:a16="http://schemas.microsoft.com/office/drawing/2014/main" id="{AADBD890-4A62-6AA6-CE3B-B31E2649940F}"/>
              </a:ext>
            </a:extLst>
          </p:cNvPr>
          <p:cNvSpPr/>
          <p:nvPr/>
        </p:nvSpPr>
        <p:spPr>
          <a:xfrm>
            <a:off x="710098" y="4861354"/>
            <a:ext cx="5683495" cy="460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:notes">
            <a:extLst>
              <a:ext uri="{FF2B5EF4-FFF2-40B4-BE49-F238E27FC236}">
                <a16:creationId xmlns:a16="http://schemas.microsoft.com/office/drawing/2014/main" id="{FDD1C92F-2433-3D5E-4614-EBC73F5898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738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:notes"/>
          <p:cNvSpPr txBox="1"/>
          <p:nvPr/>
        </p:nvSpPr>
        <p:spPr>
          <a:xfrm>
            <a:off x="4020396" y="9722363"/>
            <a:ext cx="3081604" cy="51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p20:notes"/>
          <p:cNvSpPr/>
          <p:nvPr/>
        </p:nvSpPr>
        <p:spPr>
          <a:xfrm>
            <a:off x="4022088" y="9722363"/>
            <a:ext cx="3054878" cy="48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77875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5" name="Google Shape;335;p20:notes"/>
          <p:cNvSpPr/>
          <p:nvPr/>
        </p:nvSpPr>
        <p:spPr>
          <a:xfrm>
            <a:off x="710098" y="4861354"/>
            <a:ext cx="5683495" cy="460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:notes"/>
          <p:cNvSpPr txBox="1"/>
          <p:nvPr/>
        </p:nvSpPr>
        <p:spPr>
          <a:xfrm>
            <a:off x="4019497" y="9722364"/>
            <a:ext cx="3080915" cy="51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21:notes"/>
          <p:cNvSpPr/>
          <p:nvPr/>
        </p:nvSpPr>
        <p:spPr>
          <a:xfrm>
            <a:off x="4021189" y="9722363"/>
            <a:ext cx="3054195" cy="48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77875"/>
            <a:ext cx="51165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7" name="Google Shape;347;p21:notes"/>
          <p:cNvSpPr/>
          <p:nvPr/>
        </p:nvSpPr>
        <p:spPr>
          <a:xfrm>
            <a:off x="709940" y="4861354"/>
            <a:ext cx="5682225" cy="460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2:notes"/>
          <p:cNvSpPr txBox="1"/>
          <p:nvPr/>
        </p:nvSpPr>
        <p:spPr>
          <a:xfrm>
            <a:off x="4019497" y="9722364"/>
            <a:ext cx="3080915" cy="51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Google Shape;357;p22:notes"/>
          <p:cNvSpPr/>
          <p:nvPr/>
        </p:nvSpPr>
        <p:spPr>
          <a:xfrm>
            <a:off x="4021189" y="9722363"/>
            <a:ext cx="3054195" cy="48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77875"/>
            <a:ext cx="51165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" name="Google Shape;359;p22:notes"/>
          <p:cNvSpPr/>
          <p:nvPr/>
        </p:nvSpPr>
        <p:spPr>
          <a:xfrm>
            <a:off x="709940" y="4861354"/>
            <a:ext cx="5682225" cy="460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2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3:notes"/>
          <p:cNvSpPr txBox="1"/>
          <p:nvPr/>
        </p:nvSpPr>
        <p:spPr>
          <a:xfrm>
            <a:off x="4019497" y="9722364"/>
            <a:ext cx="3080915" cy="51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23:notes"/>
          <p:cNvSpPr/>
          <p:nvPr/>
        </p:nvSpPr>
        <p:spPr>
          <a:xfrm>
            <a:off x="4021189" y="9722363"/>
            <a:ext cx="3054195" cy="48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77875"/>
            <a:ext cx="51165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1" name="Google Shape;371;p23:notes"/>
          <p:cNvSpPr/>
          <p:nvPr/>
        </p:nvSpPr>
        <p:spPr>
          <a:xfrm>
            <a:off x="709940" y="4861354"/>
            <a:ext cx="5682225" cy="460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3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/>
          <p:nvPr/>
        </p:nvSpPr>
        <p:spPr>
          <a:xfrm>
            <a:off x="4019497" y="9722364"/>
            <a:ext cx="3080915" cy="51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3:notes"/>
          <p:cNvSpPr/>
          <p:nvPr/>
        </p:nvSpPr>
        <p:spPr>
          <a:xfrm>
            <a:off x="4021189" y="9722363"/>
            <a:ext cx="3054195" cy="48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77875"/>
            <a:ext cx="51165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3:notes"/>
          <p:cNvSpPr/>
          <p:nvPr/>
        </p:nvSpPr>
        <p:spPr>
          <a:xfrm>
            <a:off x="709940" y="4861354"/>
            <a:ext cx="5682225" cy="460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/>
        </p:nvSpPr>
        <p:spPr>
          <a:xfrm>
            <a:off x="4019497" y="9722364"/>
            <a:ext cx="3080915" cy="51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4:notes"/>
          <p:cNvSpPr/>
          <p:nvPr/>
        </p:nvSpPr>
        <p:spPr>
          <a:xfrm>
            <a:off x="4021189" y="9722363"/>
            <a:ext cx="3054195" cy="48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77875"/>
            <a:ext cx="51165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p4:notes"/>
          <p:cNvSpPr/>
          <p:nvPr/>
        </p:nvSpPr>
        <p:spPr>
          <a:xfrm>
            <a:off x="709940" y="4861354"/>
            <a:ext cx="5682225" cy="460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/>
        </p:nvSpPr>
        <p:spPr>
          <a:xfrm>
            <a:off x="4019497" y="9722364"/>
            <a:ext cx="3080915" cy="51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5:notes"/>
          <p:cNvSpPr/>
          <p:nvPr/>
        </p:nvSpPr>
        <p:spPr>
          <a:xfrm>
            <a:off x="4021189" y="9722363"/>
            <a:ext cx="3054195" cy="48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77875"/>
            <a:ext cx="51165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p5:notes"/>
          <p:cNvSpPr/>
          <p:nvPr/>
        </p:nvSpPr>
        <p:spPr>
          <a:xfrm>
            <a:off x="709940" y="4861354"/>
            <a:ext cx="5682225" cy="460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/>
          <p:nvPr/>
        </p:nvSpPr>
        <p:spPr>
          <a:xfrm>
            <a:off x="4019497" y="9722364"/>
            <a:ext cx="3080915" cy="51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6:notes"/>
          <p:cNvSpPr/>
          <p:nvPr/>
        </p:nvSpPr>
        <p:spPr>
          <a:xfrm>
            <a:off x="4021189" y="9722363"/>
            <a:ext cx="3054195" cy="48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77875"/>
            <a:ext cx="51165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6:notes"/>
          <p:cNvSpPr/>
          <p:nvPr/>
        </p:nvSpPr>
        <p:spPr>
          <a:xfrm>
            <a:off x="709940" y="4861354"/>
            <a:ext cx="5682225" cy="460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/>
        </p:nvSpPr>
        <p:spPr>
          <a:xfrm>
            <a:off x="4020396" y="9722363"/>
            <a:ext cx="3081604" cy="51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7:notes"/>
          <p:cNvSpPr/>
          <p:nvPr/>
        </p:nvSpPr>
        <p:spPr>
          <a:xfrm>
            <a:off x="4022088" y="9722363"/>
            <a:ext cx="3054878" cy="48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77875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7:notes"/>
          <p:cNvSpPr/>
          <p:nvPr/>
        </p:nvSpPr>
        <p:spPr>
          <a:xfrm>
            <a:off x="710098" y="4861354"/>
            <a:ext cx="5683495" cy="460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/>
          <p:nvPr/>
        </p:nvSpPr>
        <p:spPr>
          <a:xfrm>
            <a:off x="4020396" y="9722363"/>
            <a:ext cx="3081604" cy="51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8:notes"/>
          <p:cNvSpPr/>
          <p:nvPr/>
        </p:nvSpPr>
        <p:spPr>
          <a:xfrm>
            <a:off x="4022088" y="9722363"/>
            <a:ext cx="3054878" cy="48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77875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Google Shape;211;p8:notes"/>
          <p:cNvSpPr/>
          <p:nvPr/>
        </p:nvSpPr>
        <p:spPr>
          <a:xfrm>
            <a:off x="710098" y="4861354"/>
            <a:ext cx="5683495" cy="460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:notes"/>
          <p:cNvSpPr txBox="1"/>
          <p:nvPr/>
        </p:nvSpPr>
        <p:spPr>
          <a:xfrm>
            <a:off x="4019497" y="9722364"/>
            <a:ext cx="3080915" cy="51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19:notes"/>
          <p:cNvSpPr/>
          <p:nvPr/>
        </p:nvSpPr>
        <p:spPr>
          <a:xfrm>
            <a:off x="4021189" y="9722363"/>
            <a:ext cx="3054195" cy="48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77875"/>
            <a:ext cx="51165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3" name="Google Shape;323;p19:notes"/>
          <p:cNvSpPr/>
          <p:nvPr/>
        </p:nvSpPr>
        <p:spPr>
          <a:xfrm>
            <a:off x="709940" y="4861354"/>
            <a:ext cx="5682225" cy="460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:notes"/>
          <p:cNvSpPr txBox="1">
            <a:spLocks noGrp="1"/>
          </p:cNvSpPr>
          <p:nvPr>
            <p:ph type="body" idx="1"/>
          </p:nvPr>
        </p:nvSpPr>
        <p:spPr>
          <a:xfrm>
            <a:off x="710278" y="4861354"/>
            <a:ext cx="5681886" cy="4605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body" idx="4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1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body" idx="2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body" idx="3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body" idx="4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body" idx="5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body" idx="6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 txBox="1"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7226280" y="6886440"/>
            <a:ext cx="2317320" cy="49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ubTitle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2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3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4"/>
          <p:cNvSpPr txBox="1">
            <a:spLocks noGrp="1"/>
          </p:cNvSpPr>
          <p:nvPr>
            <p:ph type="subTitle" idx="1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1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subTitle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5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5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5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5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6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6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6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6"/>
          <p:cNvSpPr txBox="1">
            <a:spLocks noGrp="1"/>
          </p:cNvSpPr>
          <p:nvPr>
            <p:ph type="body" idx="3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7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7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7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7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8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8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8"/>
          <p:cNvSpPr txBox="1">
            <a:spLocks noGrp="1"/>
          </p:cNvSpPr>
          <p:nvPr>
            <p:ph type="body" idx="2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9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9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9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9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9"/>
          <p:cNvSpPr txBox="1">
            <a:spLocks noGrp="1"/>
          </p:cNvSpPr>
          <p:nvPr>
            <p:ph type="body" idx="4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0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0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0"/>
          <p:cNvSpPr txBox="1">
            <a:spLocks noGrp="1"/>
          </p:cNvSpPr>
          <p:nvPr>
            <p:ph type="body" idx="2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0"/>
          <p:cNvSpPr txBox="1">
            <a:spLocks noGrp="1"/>
          </p:cNvSpPr>
          <p:nvPr>
            <p:ph type="body" idx="3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0"/>
          <p:cNvSpPr txBox="1">
            <a:spLocks noGrp="1"/>
          </p:cNvSpPr>
          <p:nvPr>
            <p:ph type="body" idx="4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0"/>
          <p:cNvSpPr txBox="1">
            <a:spLocks noGrp="1"/>
          </p:cNvSpPr>
          <p:nvPr>
            <p:ph type="body" idx="5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0"/>
          <p:cNvSpPr txBox="1">
            <a:spLocks noGrp="1"/>
          </p:cNvSpPr>
          <p:nvPr>
            <p:ph type="body" idx="6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 txBox="1">
            <a:spLocks noGrp="1"/>
          </p:cNvSpPr>
          <p:nvPr>
            <p:ph type="subTitle" idx="1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7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body" idx="3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2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3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503280" y="6886440"/>
            <a:ext cx="2319120" cy="49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4"/>
          <p:cNvSpPr/>
          <p:nvPr/>
        </p:nvSpPr>
        <p:spPr>
          <a:xfrm>
            <a:off x="3448080" y="6886440"/>
            <a:ext cx="3166560" cy="49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4"/>
          <p:cNvSpPr txBox="1">
            <a:spLocks noGrp="1"/>
          </p:cNvSpPr>
          <p:nvPr>
            <p:ph type="title"/>
          </p:nvPr>
        </p:nvSpPr>
        <p:spPr>
          <a:xfrm>
            <a:off x="503280" y="301680"/>
            <a:ext cx="907056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ldNum" idx="12"/>
          </p:nvPr>
        </p:nvSpPr>
        <p:spPr>
          <a:xfrm>
            <a:off x="7226280" y="6886440"/>
            <a:ext cx="2317320" cy="49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94000"/>
              </a:lnSpc>
              <a:spcBef>
                <a:spcPts val="0"/>
              </a:spcBef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4000"/>
              </a:lnSpc>
              <a:spcBef>
                <a:spcPts val="0"/>
              </a:spcBef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4000"/>
              </a:lnSpc>
              <a:spcBef>
                <a:spcPts val="0"/>
              </a:spcBef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4000"/>
              </a:lnSpc>
              <a:spcBef>
                <a:spcPts val="0"/>
              </a:spcBef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4000"/>
              </a:lnSpc>
              <a:spcBef>
                <a:spcPts val="0"/>
              </a:spcBef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4000"/>
              </a:lnSpc>
              <a:spcBef>
                <a:spcPts val="0"/>
              </a:spcBef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4000"/>
              </a:lnSpc>
              <a:spcBef>
                <a:spcPts val="0"/>
              </a:spcBef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4000"/>
              </a:lnSpc>
              <a:spcBef>
                <a:spcPts val="0"/>
              </a:spcBef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4000"/>
              </a:lnSpc>
              <a:spcBef>
                <a:spcPts val="0"/>
              </a:spcBef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24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/>
          <p:nvPr/>
        </p:nvSpPr>
        <p:spPr>
          <a:xfrm>
            <a:off x="503280" y="6886440"/>
            <a:ext cx="2319120" cy="49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6"/>
          <p:cNvSpPr/>
          <p:nvPr/>
        </p:nvSpPr>
        <p:spPr>
          <a:xfrm>
            <a:off x="3448080" y="6886440"/>
            <a:ext cx="3166560" cy="49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7226280" y="6886440"/>
            <a:ext cx="2317320" cy="49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94000"/>
              </a:lnSpc>
              <a:spcBef>
                <a:spcPts val="0"/>
              </a:spcBef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4000"/>
              </a:lnSpc>
              <a:spcBef>
                <a:spcPts val="0"/>
              </a:spcBef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4000"/>
              </a:lnSpc>
              <a:spcBef>
                <a:spcPts val="0"/>
              </a:spcBef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4000"/>
              </a:lnSpc>
              <a:spcBef>
                <a:spcPts val="0"/>
              </a:spcBef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4000"/>
              </a:lnSpc>
              <a:spcBef>
                <a:spcPts val="0"/>
              </a:spcBef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4000"/>
              </a:lnSpc>
              <a:spcBef>
                <a:spcPts val="0"/>
              </a:spcBef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4000"/>
              </a:lnSpc>
              <a:spcBef>
                <a:spcPts val="0"/>
              </a:spcBef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4000"/>
              </a:lnSpc>
              <a:spcBef>
                <a:spcPts val="0"/>
              </a:spcBef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4000"/>
              </a:lnSpc>
              <a:spcBef>
                <a:spcPts val="0"/>
              </a:spcBef>
              <a:buNone/>
              <a:defRPr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26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"/>
          <p:cNvSpPr/>
          <p:nvPr/>
        </p:nvSpPr>
        <p:spPr>
          <a:xfrm>
            <a:off x="2025540" y="323453"/>
            <a:ext cx="610056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des Golfeurs du Mas del Teil </a:t>
            </a:r>
            <a:endParaRPr sz="18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1"/>
          <p:cNvSpPr/>
          <p:nvPr/>
        </p:nvSpPr>
        <p:spPr>
          <a:xfrm>
            <a:off x="647824" y="5558215"/>
            <a:ext cx="885636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b="1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Assemblée Générale 2025 </a:t>
            </a:r>
            <a:endParaRPr/>
          </a:p>
          <a:p>
            <a:pPr marL="0" marR="0" lvl="0" indent="0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17 Janvier </a:t>
            </a:r>
            <a:r>
              <a:rPr lang="fr-FR" sz="2600" b="1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2026</a:t>
            </a:r>
            <a:endParaRPr sz="2600" b="0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2" name="Google Shape;132;p1" descr="Une image contenant nature, arc-en-ciel, plein air, ciel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 t="5806"/>
          <a:stretch/>
        </p:blipFill>
        <p:spPr>
          <a:xfrm>
            <a:off x="1880500" y="827509"/>
            <a:ext cx="6390640" cy="45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3"/>
          <p:cNvSpPr/>
          <p:nvPr/>
        </p:nvSpPr>
        <p:spPr>
          <a:xfrm>
            <a:off x="240357" y="1872923"/>
            <a:ext cx="9336459" cy="50775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4000"/>
              </a:lnSpc>
            </a:pP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-   Seulement 7 étapes cette année</a:t>
            </a:r>
          </a:p>
          <a:p>
            <a:pPr>
              <a:lnSpc>
                <a:spcPct val="94000"/>
              </a:lnSpc>
            </a:pPr>
            <a:endParaRPr lang="fr-FR" sz="2400" kern="600" spc="-1" dirty="0">
              <a:solidFill>
                <a:srgbClr val="000000"/>
              </a:solidFill>
              <a:latin typeface="Comic Sans MS" panose="030F0702030302020204" pitchFamily="66" charset="0"/>
              <a:ea typeface="Microsoft YaHei"/>
            </a:endParaRPr>
          </a:p>
          <a:p>
            <a:pPr marL="285750" indent="-285750">
              <a:lnSpc>
                <a:spcPct val="94000"/>
              </a:lnSpc>
              <a:buFontTx/>
              <a:buChar char="-"/>
            </a:pP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44 participants différents au total (dont 15 non membres de l’association)</a:t>
            </a:r>
          </a:p>
          <a:p>
            <a:pPr marL="285750" indent="-285750">
              <a:lnSpc>
                <a:spcPct val="94000"/>
              </a:lnSpc>
              <a:buFontTx/>
              <a:buChar char="-"/>
            </a:pPr>
            <a:endParaRPr lang="fr-FR" sz="2400" kern="600" spc="-1" dirty="0">
              <a:solidFill>
                <a:srgbClr val="000000"/>
              </a:solidFill>
              <a:latin typeface="Comic Sans MS" panose="030F0702030302020204" pitchFamily="66" charset="0"/>
              <a:ea typeface="Microsoft YaHei"/>
            </a:endParaRPr>
          </a:p>
          <a:p>
            <a:pPr marL="285750" indent="-285750">
              <a:lnSpc>
                <a:spcPct val="94000"/>
              </a:lnSpc>
              <a:buFontTx/>
              <a:buChar char="-"/>
            </a:pP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Baisse de fréquentation mais moins d’étapes (2024 : 87 dont 30 non membres Asso)</a:t>
            </a:r>
          </a:p>
          <a:p>
            <a:pPr marL="285750" indent="-285750">
              <a:lnSpc>
                <a:spcPct val="94000"/>
              </a:lnSpc>
              <a:buFontTx/>
              <a:buChar char="-"/>
            </a:pPr>
            <a:endParaRPr lang="fr-FR" sz="2400" kern="600" spc="-1" dirty="0">
              <a:solidFill>
                <a:srgbClr val="000000"/>
              </a:solidFill>
              <a:latin typeface="Comic Sans MS" panose="030F0702030302020204" pitchFamily="66" charset="0"/>
              <a:ea typeface="Microsoft YaHei"/>
            </a:endParaRPr>
          </a:p>
          <a:p>
            <a:pPr marL="285750" indent="-285750">
              <a:lnSpc>
                <a:spcPct val="94000"/>
              </a:lnSpc>
              <a:buFontTx/>
              <a:buChar char="-"/>
            </a:pP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2026 : maintien des journées de championnat mais formule match-play différente </a:t>
            </a:r>
          </a:p>
          <a:p>
            <a:pPr lvl="1">
              <a:lnSpc>
                <a:spcPct val="94000"/>
              </a:lnSpc>
            </a:pP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	</a:t>
            </a:r>
          </a:p>
          <a:p>
            <a:pPr lvl="1">
              <a:lnSpc>
                <a:spcPct val="94000"/>
              </a:lnSpc>
            </a:pP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Idée : trouver un sponsor pour une journée Match Play ouverte à tous même ceux qui n’ont pas participé au championnat ? Format à définir</a:t>
            </a:r>
          </a:p>
        </p:txBody>
      </p:sp>
      <p:sp>
        <p:nvSpPr>
          <p:cNvPr id="10" name="CustomShape 3"/>
          <p:cNvSpPr/>
          <p:nvPr/>
        </p:nvSpPr>
        <p:spPr>
          <a:xfrm>
            <a:off x="3483397" y="1007021"/>
            <a:ext cx="6314336" cy="4146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4000"/>
              </a:lnSpc>
            </a:pPr>
            <a:r>
              <a:rPr lang="fr-FR" sz="2400" b="1" spc="-1" dirty="0">
                <a:latin typeface="Comic Sans MS" panose="030F0702030302020204" pitchFamily="66" charset="0"/>
                <a:ea typeface="Microsoft YaHei"/>
              </a:rPr>
              <a:t>Bilan Championnat du Club 2025</a:t>
            </a:r>
            <a:endParaRPr lang="fr-FR" sz="2400" b="1" strike="noStrike" spc="-1" dirty="0">
              <a:latin typeface="Comic Sans MS" panose="030F0702030302020204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077653" y="695051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EF5A2EE-A0C8-407A-905C-F114838CD588}" type="slidenum">
              <a:rPr lang="fr-FR" sz="1400" smtClean="0"/>
              <a:pPr algn="ctr"/>
              <a:t>10</a:t>
            </a:fld>
            <a:r>
              <a:rPr lang="fr-FR" sz="1400" dirty="0"/>
              <a:t>/25</a:t>
            </a:r>
          </a:p>
        </p:txBody>
      </p:sp>
      <p:sp>
        <p:nvSpPr>
          <p:cNvPr id="9" name="CustomShape 2"/>
          <p:cNvSpPr/>
          <p:nvPr/>
        </p:nvSpPr>
        <p:spPr>
          <a:xfrm>
            <a:off x="0" y="0"/>
            <a:ext cx="3622520" cy="1009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fr-FR" sz="2400" b="1" spc="-1" dirty="0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AG </a:t>
            </a:r>
            <a:r>
              <a:rPr lang="fr-FR" b="1" spc="-1" dirty="0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2025</a:t>
            </a:r>
            <a:r>
              <a:rPr lang="fr-FR" sz="2400" b="1" spc="-1" dirty="0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 </a:t>
            </a:r>
            <a:r>
              <a:rPr lang="fr-FR" sz="2400" b="1" spc="-1" dirty="0" err="1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A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GMdT</a:t>
            </a:r>
            <a:endParaRPr lang="fr-FR" sz="2400" b="1" strike="noStrike" spc="-1" dirty="0"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fr-FR" sz="11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Association Sportive des Golfeurs du Mas </a:t>
            </a:r>
            <a:r>
              <a:rPr lang="fr-FR" sz="1100" b="1" strike="noStrike" spc="-1" dirty="0" err="1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del</a:t>
            </a:r>
            <a:r>
              <a:rPr lang="fr-FR" sz="11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 Teil</a:t>
            </a:r>
            <a:endParaRPr lang="fr-FR" sz="1100" b="0" strike="noStrike" spc="-1" dirty="0"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fr-FR" sz="1100" b="0" strike="noStrike" spc="-1" dirty="0"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fr-FR" sz="11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AG – 17 Janvier 2026</a:t>
            </a:r>
            <a:endParaRPr lang="fr-FR" sz="1100" b="0" strike="noStrike" spc="-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98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3"/>
          <p:cNvSpPr/>
          <p:nvPr/>
        </p:nvSpPr>
        <p:spPr>
          <a:xfrm>
            <a:off x="3622520" y="1009328"/>
            <a:ext cx="6314336" cy="4146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4000"/>
              </a:lnSpc>
            </a:pPr>
            <a:r>
              <a:rPr lang="fr-FR" sz="2400" b="1" spc="-1" dirty="0">
                <a:latin typeface="Comic Sans MS" panose="030F0702030302020204" pitchFamily="66" charset="0"/>
                <a:ea typeface="Microsoft YaHei"/>
              </a:rPr>
              <a:t>Résultats Championnat du Club 2025</a:t>
            </a:r>
            <a:endParaRPr lang="fr-FR" sz="2400" b="1" strike="noStrike" spc="-1" dirty="0">
              <a:latin typeface="Comic Sans MS" panose="030F0702030302020204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077653" y="695051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EF5A2EE-A0C8-407A-905C-F114838CD588}" type="slidenum">
              <a:rPr lang="fr-FR" sz="1400" smtClean="0"/>
              <a:pPr algn="ctr"/>
              <a:t>11</a:t>
            </a:fld>
            <a:r>
              <a:rPr lang="fr-FR" sz="1400" dirty="0"/>
              <a:t>/25</a:t>
            </a:r>
          </a:p>
        </p:txBody>
      </p:sp>
      <p:sp>
        <p:nvSpPr>
          <p:cNvPr id="9" name="CustomShape 2"/>
          <p:cNvSpPr/>
          <p:nvPr/>
        </p:nvSpPr>
        <p:spPr>
          <a:xfrm>
            <a:off x="0" y="0"/>
            <a:ext cx="3622520" cy="1009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fr-FR" sz="2400" b="1" spc="-1" dirty="0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AG </a:t>
            </a:r>
            <a:r>
              <a:rPr lang="fr-FR" b="1" spc="-1" dirty="0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2025</a:t>
            </a:r>
            <a:r>
              <a:rPr lang="fr-FR" sz="2400" b="1" spc="-1" dirty="0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 </a:t>
            </a:r>
            <a:r>
              <a:rPr lang="fr-FR" sz="2400" b="1" spc="-1" dirty="0" err="1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A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GMdT</a:t>
            </a:r>
            <a:endParaRPr lang="fr-FR" sz="2400" b="1" strike="noStrike" spc="-1" dirty="0"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fr-FR" sz="11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Association Sportive des Golfeurs du Mas </a:t>
            </a:r>
            <a:r>
              <a:rPr lang="fr-FR" sz="1100" b="1" strike="noStrike" spc="-1" dirty="0" err="1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del</a:t>
            </a:r>
            <a:r>
              <a:rPr lang="fr-FR" sz="11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 Teil</a:t>
            </a:r>
            <a:endParaRPr lang="fr-FR" sz="1100" b="0" strike="noStrike" spc="-1" dirty="0"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fr-FR" sz="1100" b="0" strike="noStrike" spc="-1" dirty="0"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fr-FR" sz="11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AG – 17 Janvier 2026</a:t>
            </a:r>
            <a:endParaRPr lang="fr-FR" sz="11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943818" y="1820762"/>
            <a:ext cx="7903002" cy="49800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94000"/>
              </a:lnSpc>
            </a:pPr>
            <a:r>
              <a:rPr lang="fr-FR" sz="2000" b="1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Phase Qualificative</a:t>
            </a:r>
          </a:p>
          <a:p>
            <a:pPr marL="457200" indent="-457200" defTabSz="849313">
              <a:lnSpc>
                <a:spcPct val="94000"/>
              </a:lnSpc>
            </a:pPr>
            <a:endParaRPr lang="fr-FR" sz="2000" kern="600" spc="-1" dirty="0">
              <a:solidFill>
                <a:srgbClr val="000000"/>
              </a:solidFill>
              <a:latin typeface="Comic Sans MS" panose="030F0702030302020204" pitchFamily="66" charset="0"/>
              <a:ea typeface="Microsoft YaHei"/>
            </a:endParaRPr>
          </a:p>
          <a:p>
            <a:pPr marL="457200" indent="-457200">
              <a:lnSpc>
                <a:spcPct val="94000"/>
              </a:lnSpc>
            </a:pPr>
            <a:r>
              <a:rPr lang="fr-FR" sz="20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-  Dames	Brut	Jacq Sylvie</a:t>
            </a:r>
          </a:p>
          <a:p>
            <a:pPr marL="457200" indent="-457200">
              <a:lnSpc>
                <a:spcPct val="94000"/>
              </a:lnSpc>
            </a:pPr>
            <a:r>
              <a:rPr lang="fr-FR" sz="20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			Net	Venet Florence</a:t>
            </a:r>
          </a:p>
          <a:p>
            <a:pPr marL="457200" indent="-457200">
              <a:lnSpc>
                <a:spcPct val="94000"/>
              </a:lnSpc>
            </a:pPr>
            <a:r>
              <a:rPr lang="fr-FR" sz="20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			</a:t>
            </a:r>
          </a:p>
          <a:p>
            <a:pPr marL="285750" indent="-285750">
              <a:lnSpc>
                <a:spcPct val="94000"/>
              </a:lnSpc>
              <a:buFontTx/>
              <a:buChar char="-"/>
            </a:pPr>
            <a:r>
              <a:rPr lang="fr-FR" sz="20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Dames </a:t>
            </a:r>
            <a:r>
              <a:rPr lang="fr-FR" sz="2000" kern="600" spc="-1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Vét</a:t>
            </a:r>
            <a:r>
              <a:rPr lang="fr-FR" sz="20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	Brut	</a:t>
            </a:r>
            <a:r>
              <a:rPr lang="fr-FR" sz="2000" kern="600" spc="-1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Chiona</a:t>
            </a:r>
            <a:r>
              <a:rPr lang="fr-FR" sz="20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 Marguerite</a:t>
            </a:r>
          </a:p>
          <a:p>
            <a:pPr>
              <a:lnSpc>
                <a:spcPct val="94000"/>
              </a:lnSpc>
            </a:pPr>
            <a:r>
              <a:rPr lang="fr-FR" sz="20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		Net	</a:t>
            </a:r>
            <a:r>
              <a:rPr lang="fr-FR" sz="2000" kern="600" spc="-1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Meyzen</a:t>
            </a:r>
            <a:r>
              <a:rPr lang="fr-FR" sz="20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 Annie</a:t>
            </a:r>
          </a:p>
          <a:p>
            <a:pPr marL="457200" indent="-457200">
              <a:lnSpc>
                <a:spcPct val="94000"/>
              </a:lnSpc>
            </a:pPr>
            <a:endParaRPr lang="fr-FR" sz="2000" kern="600" spc="-1" dirty="0">
              <a:solidFill>
                <a:srgbClr val="000000"/>
              </a:solidFill>
              <a:latin typeface="Comic Sans MS" panose="030F0702030302020204" pitchFamily="66" charset="0"/>
              <a:ea typeface="Microsoft YaHei"/>
            </a:endParaRPr>
          </a:p>
          <a:p>
            <a:pPr marL="285750" indent="-285750">
              <a:lnSpc>
                <a:spcPct val="94000"/>
              </a:lnSpc>
              <a:buFontTx/>
              <a:buChar char="-"/>
            </a:pPr>
            <a:r>
              <a:rPr lang="fr-FR" sz="20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Vétérans	Brut	</a:t>
            </a:r>
            <a:r>
              <a:rPr lang="fr-FR" sz="2000" kern="600" spc="-1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Eschbach</a:t>
            </a:r>
            <a:r>
              <a:rPr lang="fr-FR" sz="20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 François</a:t>
            </a:r>
          </a:p>
          <a:p>
            <a:pPr lvl="4">
              <a:lnSpc>
                <a:spcPct val="94000"/>
              </a:lnSpc>
            </a:pPr>
            <a:r>
              <a:rPr lang="fr-FR" sz="20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		Net	</a:t>
            </a:r>
            <a:r>
              <a:rPr lang="fr-FR" sz="2000" kern="600" spc="-1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Campello</a:t>
            </a:r>
            <a:r>
              <a:rPr lang="fr-FR" sz="20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 Jean Louis</a:t>
            </a:r>
          </a:p>
          <a:p>
            <a:pPr marL="457200" indent="-457200">
              <a:lnSpc>
                <a:spcPct val="94000"/>
              </a:lnSpc>
            </a:pPr>
            <a:r>
              <a:rPr lang="fr-FR" sz="20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			</a:t>
            </a:r>
          </a:p>
          <a:p>
            <a:pPr marL="285750" indent="-285750">
              <a:lnSpc>
                <a:spcPct val="94000"/>
              </a:lnSpc>
              <a:buFontTx/>
              <a:buChar char="-"/>
            </a:pPr>
            <a:r>
              <a:rPr lang="fr-FR" sz="20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2ème Série	Brut	</a:t>
            </a:r>
            <a:r>
              <a:rPr lang="fr-FR" sz="2000" kern="600" spc="-1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Zillhardt</a:t>
            </a:r>
            <a:r>
              <a:rPr lang="fr-FR" sz="20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 Philippe</a:t>
            </a:r>
          </a:p>
          <a:p>
            <a:pPr>
              <a:lnSpc>
                <a:spcPct val="94000"/>
              </a:lnSpc>
            </a:pPr>
            <a:r>
              <a:rPr lang="fr-FR" sz="20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		Net	Rocque Fabrice</a:t>
            </a:r>
          </a:p>
          <a:p>
            <a:pPr marL="457200" indent="-457200">
              <a:lnSpc>
                <a:spcPct val="94000"/>
              </a:lnSpc>
            </a:pPr>
            <a:r>
              <a:rPr lang="fr-FR" sz="20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						</a:t>
            </a:r>
          </a:p>
          <a:p>
            <a:pPr marL="457200" indent="-457200">
              <a:lnSpc>
                <a:spcPct val="94000"/>
              </a:lnSpc>
            </a:pPr>
            <a:r>
              <a:rPr lang="fr-FR" sz="20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-   1ère Série	Brut	Sanchez Philippe</a:t>
            </a:r>
          </a:p>
          <a:p>
            <a:pPr marL="457200" indent="-457200">
              <a:lnSpc>
                <a:spcPct val="94000"/>
              </a:lnSpc>
            </a:pPr>
            <a:r>
              <a:rPr lang="fr-FR" sz="20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			Net	</a:t>
            </a:r>
            <a:r>
              <a:rPr lang="fr-FR" sz="2000" kern="600" spc="-1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Robichon</a:t>
            </a:r>
            <a:r>
              <a:rPr lang="fr-FR" sz="20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 Christophe</a:t>
            </a:r>
            <a:r>
              <a:rPr lang="fr-FR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								</a:t>
            </a:r>
          </a:p>
          <a:p>
            <a:pPr>
              <a:lnSpc>
                <a:spcPct val="94000"/>
              </a:lnSpc>
            </a:pPr>
            <a:endParaRPr lang="fr-FR" kern="600" spc="-1" dirty="0">
              <a:solidFill>
                <a:srgbClr val="000000"/>
              </a:solidFill>
              <a:latin typeface="Comic Sans MS" panose="030F0702030302020204" pitchFamily="66" charset="0"/>
              <a:ea typeface="Microsoft YaHei"/>
            </a:endParaRPr>
          </a:p>
          <a:p>
            <a:pPr marL="285750" indent="-285750">
              <a:lnSpc>
                <a:spcPct val="94000"/>
              </a:lnSpc>
              <a:buFontTx/>
              <a:buChar char="-"/>
            </a:pPr>
            <a:endParaRPr lang="fr-FR" kern="600" spc="-1" dirty="0">
              <a:solidFill>
                <a:srgbClr val="000000"/>
              </a:solidFill>
              <a:latin typeface="Comic Sans MS" panose="030F0702030302020204" pitchFamily="66" charset="0"/>
              <a:ea typeface="Microsoft YaHei"/>
            </a:endParaRPr>
          </a:p>
          <a:p>
            <a:pPr>
              <a:lnSpc>
                <a:spcPct val="94000"/>
              </a:lnSpc>
            </a:pPr>
            <a:endParaRPr lang="fr-FR" kern="600" spc="-1" dirty="0">
              <a:solidFill>
                <a:srgbClr val="000000"/>
              </a:solidFill>
              <a:latin typeface="Comic Sans MS" panose="030F0702030302020204" pitchFamily="66" charset="0"/>
              <a:ea typeface="Microsoft YaHei"/>
            </a:endParaRPr>
          </a:p>
          <a:p>
            <a:pPr marL="285750" indent="-285750">
              <a:lnSpc>
                <a:spcPct val="94000"/>
              </a:lnSpc>
              <a:buFontTx/>
              <a:buChar char="-"/>
            </a:pPr>
            <a:endParaRPr lang="fr-FR" kern="600" spc="-1" dirty="0">
              <a:solidFill>
                <a:srgbClr val="000000"/>
              </a:solidFill>
              <a:latin typeface="Comic Sans MS" panose="030F0702030302020204" pitchFamily="66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4015331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3"/>
          <p:cNvSpPr/>
          <p:nvPr/>
        </p:nvSpPr>
        <p:spPr>
          <a:xfrm>
            <a:off x="371688" y="1278209"/>
            <a:ext cx="8795172" cy="54883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94000"/>
              </a:lnSpc>
            </a:pPr>
            <a:r>
              <a:rPr lang="fr-FR" sz="2400" b="1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Match-play</a:t>
            </a:r>
          </a:p>
          <a:p>
            <a:pPr marL="457200" indent="-457200" defTabSz="849313">
              <a:lnSpc>
                <a:spcPct val="94000"/>
              </a:lnSpc>
            </a:pPr>
            <a:endParaRPr lang="fr-FR" sz="2400" kern="600" spc="-1" dirty="0">
              <a:solidFill>
                <a:srgbClr val="000000"/>
              </a:solidFill>
              <a:latin typeface="Comic Sans MS" panose="030F0702030302020204" pitchFamily="66" charset="0"/>
              <a:ea typeface="Microsoft YaHei"/>
            </a:endParaRPr>
          </a:p>
          <a:p>
            <a:pPr marL="457200" indent="-457200">
              <a:lnSpc>
                <a:spcPct val="94000"/>
              </a:lnSpc>
            </a:pP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Dames </a:t>
            </a:r>
            <a:r>
              <a:rPr lang="fr-FR" sz="2400" kern="600" spc="-1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Vét</a:t>
            </a: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	1	Delarue Anne Marie</a:t>
            </a:r>
          </a:p>
          <a:p>
            <a:pPr marL="914400" lvl="1" indent="-457200">
              <a:lnSpc>
                <a:spcPct val="94000"/>
              </a:lnSpc>
            </a:pP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		2	</a:t>
            </a:r>
            <a:r>
              <a:rPr lang="fr-FR" sz="2400" kern="600" spc="-1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Azemar</a:t>
            </a: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 Brigitte</a:t>
            </a:r>
          </a:p>
          <a:p>
            <a:pPr marL="457200" indent="-457200">
              <a:lnSpc>
                <a:spcPct val="94000"/>
              </a:lnSpc>
            </a:pPr>
            <a:endParaRPr lang="fr-FR" sz="2400" kern="600" spc="-1" dirty="0">
              <a:solidFill>
                <a:srgbClr val="000000"/>
              </a:solidFill>
              <a:latin typeface="Comic Sans MS" panose="030F0702030302020204" pitchFamily="66" charset="0"/>
              <a:ea typeface="Microsoft YaHei"/>
            </a:endParaRPr>
          </a:p>
          <a:p>
            <a:pPr marL="457200" indent="-457200">
              <a:lnSpc>
                <a:spcPct val="94000"/>
              </a:lnSpc>
            </a:pP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Dames	1	Jacq Sylvie</a:t>
            </a:r>
          </a:p>
          <a:p>
            <a:pPr marL="457200" indent="-457200">
              <a:lnSpc>
                <a:spcPct val="94000"/>
              </a:lnSpc>
            </a:pP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			2	Venet Florence		</a:t>
            </a:r>
          </a:p>
          <a:p>
            <a:pPr marL="457200" indent="-457200">
              <a:lnSpc>
                <a:spcPct val="94000"/>
              </a:lnSpc>
            </a:pPr>
            <a:endParaRPr lang="fr-FR" sz="2400" kern="600" spc="-1" dirty="0">
              <a:solidFill>
                <a:srgbClr val="000000"/>
              </a:solidFill>
              <a:latin typeface="Comic Sans MS" panose="030F0702030302020204" pitchFamily="66" charset="0"/>
              <a:ea typeface="Microsoft YaHei"/>
            </a:endParaRPr>
          </a:p>
          <a:p>
            <a:pPr marL="457200" indent="-457200">
              <a:lnSpc>
                <a:spcPct val="94000"/>
              </a:lnSpc>
            </a:pP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Vétérans	1	</a:t>
            </a:r>
            <a:r>
              <a:rPr lang="fr-FR" sz="2400" kern="600" spc="-1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Mazeau</a:t>
            </a: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 Jean Claude</a:t>
            </a:r>
          </a:p>
          <a:p>
            <a:pPr marL="914400" lvl="1" indent="-457200">
              <a:lnSpc>
                <a:spcPct val="94000"/>
              </a:lnSpc>
            </a:pP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		2	</a:t>
            </a:r>
            <a:r>
              <a:rPr lang="fr-FR" sz="2400" kern="600" spc="-1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Eschbach</a:t>
            </a: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 François</a:t>
            </a:r>
          </a:p>
          <a:p>
            <a:pPr marL="457200" indent="-457200">
              <a:lnSpc>
                <a:spcPct val="94000"/>
              </a:lnSpc>
            </a:pP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			</a:t>
            </a:r>
          </a:p>
          <a:p>
            <a:pPr marL="457200" indent="-457200">
              <a:lnSpc>
                <a:spcPct val="94000"/>
              </a:lnSpc>
            </a:pP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2ème Série	1	Rocque Fabrice</a:t>
            </a:r>
          </a:p>
          <a:p>
            <a:pPr marL="914400" lvl="1" indent="-457200">
              <a:lnSpc>
                <a:spcPct val="94000"/>
              </a:lnSpc>
            </a:pP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		2	</a:t>
            </a:r>
            <a:r>
              <a:rPr lang="fr-FR" sz="2400" kern="600" spc="-1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Zillhardt</a:t>
            </a: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 Philippe	</a:t>
            </a:r>
          </a:p>
          <a:p>
            <a:pPr marL="457200" indent="-457200">
              <a:lnSpc>
                <a:spcPct val="94000"/>
              </a:lnSpc>
            </a:pP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						</a:t>
            </a:r>
          </a:p>
          <a:p>
            <a:pPr marL="457200" indent="-457200">
              <a:lnSpc>
                <a:spcPct val="94000"/>
              </a:lnSpc>
            </a:pP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1ère Série	1	</a:t>
            </a:r>
            <a:r>
              <a:rPr lang="fr-FR" sz="2400" kern="600" spc="-1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Robichon</a:t>
            </a: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 Christophe</a:t>
            </a:r>
          </a:p>
          <a:p>
            <a:pPr marL="457200" indent="-457200">
              <a:lnSpc>
                <a:spcPct val="94000"/>
              </a:lnSpc>
            </a:pP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			2	</a:t>
            </a:r>
            <a:r>
              <a:rPr lang="fr-FR" sz="2400" kern="600" spc="-1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Patenet</a:t>
            </a:r>
            <a:r>
              <a:rPr lang="fr-FR" sz="2400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 </a:t>
            </a:r>
            <a:r>
              <a:rPr lang="fr-FR" sz="2400" kern="600" spc="-1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Eric</a:t>
            </a:r>
            <a:endParaRPr lang="fr-FR" sz="2400" kern="600" spc="-1" dirty="0">
              <a:solidFill>
                <a:srgbClr val="000000"/>
              </a:solidFill>
              <a:latin typeface="Comic Sans MS" panose="030F0702030302020204" pitchFamily="66" charset="0"/>
              <a:ea typeface="Microsoft YaHei"/>
            </a:endParaRPr>
          </a:p>
          <a:p>
            <a:pPr lvl="1" indent="-457200">
              <a:lnSpc>
                <a:spcPct val="94000"/>
              </a:lnSpc>
            </a:pPr>
            <a:r>
              <a:rPr lang="fr-FR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								</a:t>
            </a:r>
          </a:p>
          <a:p>
            <a:pPr lvl="1">
              <a:lnSpc>
                <a:spcPct val="94000"/>
              </a:lnSpc>
            </a:pPr>
            <a:r>
              <a:rPr lang="fr-FR" kern="600" spc="-1" dirty="0">
                <a:solidFill>
                  <a:srgbClr val="000000"/>
                </a:solidFill>
                <a:latin typeface="Comic Sans MS" panose="030F0702030302020204" pitchFamily="66" charset="0"/>
                <a:ea typeface="Microsoft YaHei"/>
              </a:rPr>
              <a:t>	</a:t>
            </a:r>
          </a:p>
          <a:p>
            <a:pPr marL="285750" indent="-285750">
              <a:lnSpc>
                <a:spcPct val="94000"/>
              </a:lnSpc>
              <a:buFontTx/>
              <a:buChar char="-"/>
            </a:pPr>
            <a:endParaRPr lang="fr-FR" kern="600" spc="-1" dirty="0">
              <a:solidFill>
                <a:srgbClr val="000000"/>
              </a:solidFill>
              <a:latin typeface="Comic Sans MS" panose="030F0702030302020204" pitchFamily="66" charset="0"/>
              <a:ea typeface="Microsoft YaHei"/>
            </a:endParaRPr>
          </a:p>
          <a:p>
            <a:pPr marL="285750" indent="-285750">
              <a:lnSpc>
                <a:spcPct val="94000"/>
              </a:lnSpc>
              <a:buFontTx/>
              <a:buChar char="-"/>
            </a:pPr>
            <a:endParaRPr lang="fr-FR" kern="600" spc="-1" dirty="0">
              <a:solidFill>
                <a:srgbClr val="000000"/>
              </a:solidFill>
              <a:latin typeface="Comic Sans MS" panose="030F0702030302020204" pitchFamily="66" charset="0"/>
              <a:ea typeface="Microsoft YaHei"/>
            </a:endParaRPr>
          </a:p>
        </p:txBody>
      </p:sp>
      <p:sp>
        <p:nvSpPr>
          <p:cNvPr id="10" name="CustomShape 3"/>
          <p:cNvSpPr/>
          <p:nvPr/>
        </p:nvSpPr>
        <p:spPr>
          <a:xfrm>
            <a:off x="3622520" y="268881"/>
            <a:ext cx="6314336" cy="4146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4000"/>
              </a:lnSpc>
            </a:pPr>
            <a:r>
              <a:rPr lang="fr-FR" sz="2400" b="1" spc="-1" dirty="0">
                <a:latin typeface="Comic Sans MS" panose="030F0702030302020204" pitchFamily="66" charset="0"/>
                <a:ea typeface="Microsoft YaHei"/>
              </a:rPr>
              <a:t>Résultats Championnat du Club 2025</a:t>
            </a:r>
            <a:endParaRPr lang="fr-FR" sz="2400" b="1" strike="noStrike" spc="-1" dirty="0">
              <a:latin typeface="Comic Sans MS" panose="030F0702030302020204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077653" y="695051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EF5A2EE-A0C8-407A-905C-F114838CD588}" type="slidenum">
              <a:rPr lang="fr-FR" sz="1400" smtClean="0"/>
              <a:pPr algn="ctr"/>
              <a:t>12</a:t>
            </a:fld>
            <a:r>
              <a:rPr lang="fr-FR" sz="1400" dirty="0"/>
              <a:t>/25</a:t>
            </a:r>
          </a:p>
        </p:txBody>
      </p:sp>
      <p:sp>
        <p:nvSpPr>
          <p:cNvPr id="9" name="CustomShape 2"/>
          <p:cNvSpPr/>
          <p:nvPr/>
        </p:nvSpPr>
        <p:spPr>
          <a:xfrm>
            <a:off x="0" y="0"/>
            <a:ext cx="3622520" cy="1009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fr-FR" sz="2400" b="1" spc="-1" dirty="0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AG </a:t>
            </a:r>
            <a:r>
              <a:rPr lang="fr-FR" b="1" spc="-1" dirty="0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2025</a:t>
            </a:r>
            <a:r>
              <a:rPr lang="fr-FR" sz="2400" b="1" spc="-1" dirty="0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 </a:t>
            </a:r>
            <a:r>
              <a:rPr lang="fr-FR" sz="2400" b="1" spc="-1" dirty="0" err="1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A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GMdT</a:t>
            </a:r>
            <a:endParaRPr lang="fr-FR" sz="2400" b="1" strike="noStrike" spc="-1" dirty="0"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fr-FR" sz="11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Association Sportive des Golfeurs du Mas </a:t>
            </a:r>
            <a:r>
              <a:rPr lang="fr-FR" sz="1100" b="1" strike="noStrike" spc="-1" dirty="0" err="1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del</a:t>
            </a:r>
            <a:r>
              <a:rPr lang="fr-FR" sz="11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 Teil</a:t>
            </a:r>
            <a:endParaRPr lang="fr-FR" sz="1100" b="0" strike="noStrike" spc="-1" dirty="0"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fr-FR" sz="1100" b="0" strike="noStrike" spc="-1" dirty="0"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fr-FR" sz="1100" b="1" strike="noStrike" spc="-1" dirty="0">
                <a:solidFill>
                  <a:srgbClr val="000000"/>
                </a:solidFill>
                <a:latin typeface="Century Gothic" panose="020B0502020202020204" pitchFamily="34" charset="0"/>
                <a:ea typeface="Microsoft YaHei"/>
              </a:rPr>
              <a:t>AG – 17 Janvier 2026</a:t>
            </a:r>
            <a:endParaRPr lang="fr-FR" sz="1100" b="0" strike="noStrike" spc="-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6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"/>
          <p:cNvSpPr/>
          <p:nvPr/>
        </p:nvSpPr>
        <p:spPr>
          <a:xfrm>
            <a:off x="2494080" y="287280"/>
            <a:ext cx="5622480" cy="114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0112" y="1907629"/>
            <a:ext cx="5218573" cy="392404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9"/>
          <p:cNvSpPr/>
          <p:nvPr/>
        </p:nvSpPr>
        <p:spPr>
          <a:xfrm>
            <a:off x="4392240" y="268881"/>
            <a:ext cx="5544616" cy="70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Rapport financier</a:t>
            </a:r>
            <a:endParaRPr sz="3200" b="0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0" y="268881"/>
            <a:ext cx="3622520" cy="10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</a:t>
            </a:r>
            <a:r>
              <a:rPr lang="fr-FR" sz="18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2025</a:t>
            </a:r>
            <a:r>
              <a:rPr lang="fr-FR" sz="2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fr-FR" sz="2400" b="1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2400" b="1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</a:t>
            </a:r>
            <a:r>
              <a:rPr lang="fr-FR" sz="1100" b="1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Teil</a:t>
            </a: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"/>
          <p:cNvSpPr txBox="1"/>
          <p:nvPr/>
        </p:nvSpPr>
        <p:spPr>
          <a:xfrm>
            <a:off x="9077653" y="6950510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/21</a:t>
            </a:r>
            <a:endParaRPr/>
          </a:p>
        </p:txBody>
      </p:sp>
      <p:sp>
        <p:nvSpPr>
          <p:cNvPr id="235" name="Google Shape;235;p10"/>
          <p:cNvSpPr/>
          <p:nvPr/>
        </p:nvSpPr>
        <p:spPr>
          <a:xfrm>
            <a:off x="0" y="243840"/>
            <a:ext cx="3622520" cy="10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</a:t>
            </a:r>
            <a:r>
              <a:rPr lang="fr-FR" sz="18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fr-FR" sz="1800" b="1" dirty="0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fr-FR" sz="2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fr-FR" sz="2400" b="1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2400" b="1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</a:t>
            </a:r>
            <a:r>
              <a:rPr lang="fr-FR" sz="1100" b="1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Teil</a:t>
            </a: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6" name="Google Shape;23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75" y="1692909"/>
            <a:ext cx="7809125" cy="51089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57;p13">
            <a:extLst>
              <a:ext uri="{FF2B5EF4-FFF2-40B4-BE49-F238E27FC236}">
                <a16:creationId xmlns:a16="http://schemas.microsoft.com/office/drawing/2014/main" id="{BD921B23-D418-3959-2042-B89A8DEA3C88}"/>
              </a:ext>
            </a:extLst>
          </p:cNvPr>
          <p:cNvSpPr/>
          <p:nvPr/>
        </p:nvSpPr>
        <p:spPr>
          <a:xfrm>
            <a:off x="4392240" y="268881"/>
            <a:ext cx="5544616" cy="70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Budget </a:t>
            </a:r>
            <a:r>
              <a:rPr lang="fr-FR" sz="3200" b="1" dirty="0">
                <a:latin typeface="Comic Sans MS"/>
                <a:ea typeface="Comic Sans MS"/>
                <a:cs typeface="Comic Sans MS"/>
                <a:sym typeface="Comic Sans MS"/>
              </a:rPr>
              <a:t>2025</a:t>
            </a:r>
            <a:endParaRPr sz="3200" b="0" strike="noStrik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F800DCD3-DFD5-C8B6-579F-F4D5D7657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">
            <a:extLst>
              <a:ext uri="{FF2B5EF4-FFF2-40B4-BE49-F238E27FC236}">
                <a16:creationId xmlns:a16="http://schemas.microsoft.com/office/drawing/2014/main" id="{9BF3F200-5943-7A6E-8BEE-F688C2812A6E}"/>
              </a:ext>
            </a:extLst>
          </p:cNvPr>
          <p:cNvSpPr txBox="1"/>
          <p:nvPr/>
        </p:nvSpPr>
        <p:spPr>
          <a:xfrm>
            <a:off x="9077653" y="6950510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/21</a:t>
            </a:r>
            <a:endParaRPr/>
          </a:p>
        </p:txBody>
      </p:sp>
      <p:sp>
        <p:nvSpPr>
          <p:cNvPr id="235" name="Google Shape;235;p10">
            <a:extLst>
              <a:ext uri="{FF2B5EF4-FFF2-40B4-BE49-F238E27FC236}">
                <a16:creationId xmlns:a16="http://schemas.microsoft.com/office/drawing/2014/main" id="{A90F544F-E594-154F-220E-639F09E64C70}"/>
              </a:ext>
            </a:extLst>
          </p:cNvPr>
          <p:cNvSpPr/>
          <p:nvPr/>
        </p:nvSpPr>
        <p:spPr>
          <a:xfrm>
            <a:off x="0" y="243840"/>
            <a:ext cx="3622520" cy="10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</a:t>
            </a:r>
            <a:r>
              <a:rPr lang="fr-FR" sz="18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fr-FR" sz="1800" b="1" dirty="0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fr-FR" sz="2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fr-FR" sz="2400" b="1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2400" b="1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</a:t>
            </a:r>
            <a:r>
              <a:rPr lang="fr-FR" sz="1100" b="1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Teil</a:t>
            </a: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Google Shape;257;p13">
            <a:extLst>
              <a:ext uri="{FF2B5EF4-FFF2-40B4-BE49-F238E27FC236}">
                <a16:creationId xmlns:a16="http://schemas.microsoft.com/office/drawing/2014/main" id="{5AD3A4FF-0916-8369-BA3D-72930F803963}"/>
              </a:ext>
            </a:extLst>
          </p:cNvPr>
          <p:cNvSpPr/>
          <p:nvPr/>
        </p:nvSpPr>
        <p:spPr>
          <a:xfrm>
            <a:off x="4103370" y="268880"/>
            <a:ext cx="5833486" cy="100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Budget </a:t>
            </a:r>
            <a:r>
              <a:rPr lang="fr-FR" sz="3200" b="1" dirty="0">
                <a:latin typeface="Comic Sans MS"/>
                <a:ea typeface="Comic Sans MS"/>
                <a:cs typeface="Comic Sans MS"/>
                <a:sym typeface="Comic Sans MS"/>
              </a:rPr>
              <a:t>2025</a:t>
            </a:r>
          </a:p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strike="noStrik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Détail lignes « DIVERS » et « Cotisations externes »</a:t>
            </a:r>
            <a:endParaRPr sz="3200" b="0" strike="noStrik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AB397F-1370-EB1B-43CF-6BFB3603DB02}"/>
              </a:ext>
            </a:extLst>
          </p:cNvPr>
          <p:cNvSpPr/>
          <p:nvPr/>
        </p:nvSpPr>
        <p:spPr>
          <a:xfrm>
            <a:off x="247973" y="1897380"/>
            <a:ext cx="9189720" cy="4754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/>
              <a:t>Déplacement école de golf à Montauban :</a:t>
            </a:r>
          </a:p>
          <a:p>
            <a:pPr lvl="3"/>
            <a:r>
              <a:rPr lang="fr-FR" sz="2000" dirty="0"/>
              <a:t>	</a:t>
            </a:r>
            <a:r>
              <a:rPr lang="fr-FR" sz="2000" dirty="0">
                <a:sym typeface="Wingdings" panose="05000000000000000000" pitchFamily="2" charset="2"/>
              </a:rPr>
              <a:t> Achat casquettes avec Logo Souillac pour visibilité</a:t>
            </a:r>
          </a:p>
          <a:p>
            <a:pPr lvl="3"/>
            <a:r>
              <a:rPr lang="fr-FR" sz="2000" dirty="0">
                <a:sym typeface="Wingdings" panose="05000000000000000000" pitchFamily="2" charset="2"/>
              </a:rPr>
              <a:t>	 Remboursement frais kilométriques </a:t>
            </a:r>
            <a:r>
              <a:rPr lang="fr-FR" sz="2000" b="1" u="sng" dirty="0">
                <a:sym typeface="Wingdings" panose="05000000000000000000" pitchFamily="2" charset="2"/>
              </a:rPr>
              <a:t>pour les parents </a:t>
            </a:r>
            <a:r>
              <a:rPr lang="fr-FR" sz="2000" dirty="0">
                <a:sym typeface="Wingdings" panose="05000000000000000000" pitchFamily="2" charset="2"/>
              </a:rPr>
              <a:t>(covoiturage)</a:t>
            </a:r>
          </a:p>
          <a:p>
            <a:pPr lvl="3"/>
            <a:r>
              <a:rPr lang="fr-FR" sz="2000" dirty="0">
                <a:sym typeface="Wingdings" panose="05000000000000000000" pitchFamily="2" charset="2"/>
              </a:rPr>
              <a:t>Participation d’un enfant au championnat de ligue à Montpellier</a:t>
            </a:r>
          </a:p>
          <a:p>
            <a:pPr lvl="3"/>
            <a:r>
              <a:rPr lang="fr-FR" sz="2000" dirty="0">
                <a:sym typeface="Wingdings" panose="05000000000000000000" pitchFamily="2" charset="2"/>
              </a:rPr>
              <a:t>Polos association</a:t>
            </a:r>
          </a:p>
          <a:p>
            <a:pPr lvl="3"/>
            <a:r>
              <a:rPr lang="fr-FR" sz="2000" dirty="0">
                <a:sym typeface="Wingdings" panose="05000000000000000000" pitchFamily="2" charset="2"/>
              </a:rPr>
              <a:t>Frais d’inscription équipe Seniors au championnat de France</a:t>
            </a:r>
          </a:p>
          <a:p>
            <a:pPr lvl="3"/>
            <a:r>
              <a:rPr lang="fr-FR" sz="2000" dirty="0">
                <a:sym typeface="Wingdings" panose="05000000000000000000" pitchFamily="2" charset="2"/>
              </a:rPr>
              <a:t>Inscription des Seniors au Championnat du Limousin </a:t>
            </a:r>
          </a:p>
          <a:p>
            <a:pPr lvl="3"/>
            <a:r>
              <a:rPr lang="fr-FR" sz="2000" dirty="0">
                <a:sym typeface="Wingdings" panose="05000000000000000000" pitchFamily="2" charset="2"/>
              </a:rPr>
              <a:t>Adhésion FFGOLF</a:t>
            </a:r>
          </a:p>
          <a:p>
            <a:pPr lvl="3"/>
            <a:r>
              <a:rPr lang="fr-FR" sz="2000" dirty="0">
                <a:sym typeface="Wingdings" panose="05000000000000000000" pitchFamily="2" charset="2"/>
              </a:rPr>
              <a:t>Abonnement SPORTEREGIONS.fr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08043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/>
          <p:nvPr/>
        </p:nvSpPr>
        <p:spPr>
          <a:xfrm>
            <a:off x="4392240" y="268881"/>
            <a:ext cx="5544616" cy="70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Recettes 202</a:t>
            </a:r>
            <a:r>
              <a:rPr lang="fr-FR" sz="3200" b="1"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endParaRPr sz="3200" b="0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2" name="Google Shape;242;p11"/>
          <p:cNvSpPr txBox="1"/>
          <p:nvPr/>
        </p:nvSpPr>
        <p:spPr>
          <a:xfrm>
            <a:off x="9077653" y="6950510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/21</a:t>
            </a:r>
            <a:endParaRPr/>
          </a:p>
        </p:txBody>
      </p:sp>
      <p:sp>
        <p:nvSpPr>
          <p:cNvPr id="243" name="Google Shape;243;p11"/>
          <p:cNvSpPr/>
          <p:nvPr/>
        </p:nvSpPr>
        <p:spPr>
          <a:xfrm>
            <a:off x="0" y="0"/>
            <a:ext cx="3622520" cy="10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</a:t>
            </a:r>
            <a:r>
              <a:rPr lang="fr-FR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fr-FR" sz="1800" b="1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lang="fr-FR" sz="24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2400" b="1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del Teil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400" y="1079499"/>
            <a:ext cx="7867526" cy="54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"/>
          <p:cNvSpPr/>
          <p:nvPr/>
        </p:nvSpPr>
        <p:spPr>
          <a:xfrm>
            <a:off x="4392240" y="268881"/>
            <a:ext cx="5544616" cy="70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Dépenses 202</a:t>
            </a:r>
            <a:r>
              <a:rPr lang="fr-FR" sz="3200" b="1"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endParaRPr sz="3200" b="0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0" name="Google Shape;250;p12"/>
          <p:cNvSpPr txBox="1"/>
          <p:nvPr/>
        </p:nvSpPr>
        <p:spPr>
          <a:xfrm>
            <a:off x="9077653" y="6950510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/21</a:t>
            </a:r>
            <a:endParaRPr/>
          </a:p>
        </p:txBody>
      </p:sp>
      <p:sp>
        <p:nvSpPr>
          <p:cNvPr id="251" name="Google Shape;251;p12"/>
          <p:cNvSpPr/>
          <p:nvPr/>
        </p:nvSpPr>
        <p:spPr>
          <a:xfrm>
            <a:off x="0" y="268881"/>
            <a:ext cx="3622520" cy="10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</a:t>
            </a:r>
            <a:r>
              <a:rPr lang="fr-FR" sz="18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fr-FR" sz="1800" b="1" dirty="0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fr-FR" sz="2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fr-FR" sz="2400" b="1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2400" b="1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</a:t>
            </a:r>
            <a:r>
              <a:rPr lang="fr-FR" sz="1100" b="1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Teil</a:t>
            </a: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2" name="Google Shape;25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396" y="1162881"/>
            <a:ext cx="8017100" cy="544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/>
          <p:nvPr/>
        </p:nvSpPr>
        <p:spPr>
          <a:xfrm>
            <a:off x="4392240" y="268881"/>
            <a:ext cx="5544616" cy="70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Budget prévisionnel 2026</a:t>
            </a:r>
            <a:endParaRPr sz="3200" b="0" strike="noStrik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8" name="Google Shape;258;p13"/>
          <p:cNvSpPr txBox="1"/>
          <p:nvPr/>
        </p:nvSpPr>
        <p:spPr>
          <a:xfrm>
            <a:off x="9077653" y="6950510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/21</a:t>
            </a: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0" y="0"/>
            <a:ext cx="3622520" cy="10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</a:t>
            </a:r>
            <a:r>
              <a:rPr lang="fr-FR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fr-FR" sz="1800" b="1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lang="fr-FR" sz="24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2400" b="1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del Teil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8E6D67D8-FB33-279D-1FC6-360FF2653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4" y="1794509"/>
            <a:ext cx="9875251" cy="393788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"/>
          <p:cNvSpPr/>
          <p:nvPr/>
        </p:nvSpPr>
        <p:spPr>
          <a:xfrm>
            <a:off x="2494080" y="287280"/>
            <a:ext cx="5622480" cy="114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4"/>
          <p:cNvSpPr txBox="1"/>
          <p:nvPr/>
        </p:nvSpPr>
        <p:spPr>
          <a:xfrm>
            <a:off x="9077653" y="6950510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/21</a:t>
            </a:r>
            <a:endParaRPr/>
          </a:p>
        </p:txBody>
      </p:sp>
      <p:sp>
        <p:nvSpPr>
          <p:cNvPr id="270" name="Google Shape;270;p14"/>
          <p:cNvSpPr/>
          <p:nvPr/>
        </p:nvSpPr>
        <p:spPr>
          <a:xfrm>
            <a:off x="287785" y="2843733"/>
            <a:ext cx="9509948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Fabrice Rocque n’a relevé aucune anomalie dans les documents présentés par Christophe </a:t>
            </a:r>
            <a:r>
              <a:rPr lang="fr-FR" sz="1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Robichon</a:t>
            </a:r>
            <a:endParaRPr dirty="0"/>
          </a:p>
        </p:txBody>
      </p:sp>
      <p:sp>
        <p:nvSpPr>
          <p:cNvPr id="271" name="Google Shape;271;p14"/>
          <p:cNvSpPr/>
          <p:nvPr/>
        </p:nvSpPr>
        <p:spPr>
          <a:xfrm>
            <a:off x="3749061" y="1028056"/>
            <a:ext cx="6048672" cy="70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Bilan du rapporteur aux comptes</a:t>
            </a:r>
            <a:endParaRPr dirty="0"/>
          </a:p>
        </p:txBody>
      </p:sp>
      <p:sp>
        <p:nvSpPr>
          <p:cNvPr id="272" name="Google Shape;272;p14"/>
          <p:cNvSpPr/>
          <p:nvPr/>
        </p:nvSpPr>
        <p:spPr>
          <a:xfrm>
            <a:off x="0" y="0"/>
            <a:ext cx="3622520" cy="10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</a:t>
            </a:r>
            <a:r>
              <a:rPr lang="fr-FR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fr-FR" sz="1800" b="1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lang="fr-FR" sz="24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2400" b="1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del Teil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/>
          <p:nvPr/>
        </p:nvSpPr>
        <p:spPr>
          <a:xfrm>
            <a:off x="2494080" y="287280"/>
            <a:ext cx="5622480" cy="114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0" y="0"/>
            <a:ext cx="3622520" cy="10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</a:t>
            </a:r>
            <a:r>
              <a:rPr lang="fr-FR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fr-FR" sz="1800" b="1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lang="fr-FR" sz="24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2400" b="1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del Teil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284008" y="1978996"/>
            <a:ext cx="9160900" cy="512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c Sans MS"/>
              <a:buChar char="-"/>
            </a:pPr>
            <a:r>
              <a:rPr lang="fr-FR" sz="22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Rapport moral (François)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c Sans MS"/>
              <a:buChar char="-"/>
            </a:pPr>
            <a:r>
              <a:rPr lang="fr-FR" sz="22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École de golf (Nicolas)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c Sans MS"/>
              <a:buChar char="-"/>
            </a:pPr>
            <a:r>
              <a:rPr lang="fr-FR" sz="22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Commission Sportive – Compétitions (Annie)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c Sans MS"/>
              <a:buChar char="-"/>
            </a:pPr>
            <a:r>
              <a:rPr lang="fr-FR" sz="22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Comptes 2025</a:t>
            </a:r>
            <a:r>
              <a:rPr lang="fr-FR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-</a:t>
            </a:r>
            <a:r>
              <a:rPr lang="fr-FR" sz="22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Rapport du Contrôleur aux comptes (Christophe)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c Sans MS"/>
              <a:buChar char="-"/>
            </a:pPr>
            <a:r>
              <a:rPr lang="fr-FR" sz="22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Informations &amp; objectifs compétitions 2026 (Annie &amp; François)</a:t>
            </a:r>
            <a:endParaRPr sz="2200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c Sans MS"/>
              <a:buChar char="-"/>
            </a:pPr>
            <a:r>
              <a:rPr lang="fr-FR" sz="22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Questions diverses</a:t>
            </a: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c Sans MS"/>
              <a:buChar char="-"/>
            </a:pPr>
            <a:r>
              <a:rPr lang="fr-FR" sz="22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Élections du bureau</a:t>
            </a:r>
            <a:endParaRPr sz="2200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9077653" y="6950510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/21</a:t>
            </a: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4392240" y="268881"/>
            <a:ext cx="5544616" cy="70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Ordre du jour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896" y="2123653"/>
            <a:ext cx="6918918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5"/>
          <p:cNvSpPr/>
          <p:nvPr/>
        </p:nvSpPr>
        <p:spPr>
          <a:xfrm>
            <a:off x="4392240" y="268881"/>
            <a:ext cx="5544616" cy="70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 pour 2026 ?</a:t>
            </a:r>
            <a:endParaRPr/>
          </a:p>
        </p:txBody>
      </p:sp>
      <p:sp>
        <p:nvSpPr>
          <p:cNvPr id="282" name="Google Shape;282;p15"/>
          <p:cNvSpPr/>
          <p:nvPr/>
        </p:nvSpPr>
        <p:spPr>
          <a:xfrm>
            <a:off x="0" y="0"/>
            <a:ext cx="3622520" cy="10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</a:t>
            </a:r>
            <a:r>
              <a:rPr lang="fr-FR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fr-FR" sz="1800" b="1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lang="fr-FR" sz="24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2400" b="1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del Teil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"/>
          <p:cNvSpPr/>
          <p:nvPr/>
        </p:nvSpPr>
        <p:spPr>
          <a:xfrm>
            <a:off x="2494080" y="287280"/>
            <a:ext cx="5622480" cy="114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143768" y="1357625"/>
            <a:ext cx="9780446" cy="508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2900" marR="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-"/>
            </a:pP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cotisation reste à 30 €.</a:t>
            </a:r>
            <a:endParaRPr dirty="0"/>
          </a:p>
          <a:p>
            <a:pPr marL="342900" marR="0" lvl="0" indent="-2413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-"/>
            </a:pP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calendrier 2026 est en cours d’élaboration.</a:t>
            </a:r>
            <a:endParaRPr dirty="0"/>
          </a:p>
          <a:p>
            <a:pPr marL="342900" marR="0" lvl="0" indent="-2413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-"/>
            </a:pP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Modification des statuts pour faire évoluer quelques règles et surtout pour changer le nom de l’association sportive. A mon avis, il faut toujours pour ce problème de connaissance que le golf de Souillac y soit mentionné, le « Mas Del Teil » n’étant pas un golf. Cette double nomination entraine aussi des coûts financiers (2 logos sur les polos)</a:t>
            </a:r>
            <a:endParaRPr dirty="0"/>
          </a:p>
          <a:p>
            <a:pPr marL="365125" marR="0" lvl="0" indent="-365125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365125" algn="l"/>
              </a:tabLst>
            </a:pP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Pour modifier les statuts, une Assemblée Générale Extraordinaire sera organisée lors de la fête du club.</a:t>
            </a:r>
            <a:endParaRPr sz="1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Proposition : </a:t>
            </a:r>
            <a:r>
              <a:rPr lang="fr-FR" sz="20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Association Sportive du Golf de Souillac (ASGC)</a:t>
            </a:r>
            <a:endParaRPr sz="1800" b="1" dirty="0">
              <a:solidFill>
                <a:srgbClr val="FF0000"/>
              </a:solidFill>
            </a:endParaRPr>
          </a:p>
          <a:p>
            <a:pPr marL="342900" marR="0" lvl="0" indent="-2413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-"/>
            </a:pP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 demande m’a été faite de monter une équipe et/ou une équipe </a:t>
            </a:r>
            <a:r>
              <a:rPr lang="fr-FR" sz="16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Mid</a:t>
            </a: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-Am (+ de 25 ans), j’avais besoin de 6 à 7 joueurs motivés pour lancer les inscriptions. Un groupe </a:t>
            </a:r>
            <a:r>
              <a:rPr lang="fr-FR" sz="16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Whatsapp</a:t>
            </a: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été créé et finalement, pas de réponses positives. On va continuer à prospecter pour ramener à Souillac de bons joueuses/joueurs.</a:t>
            </a:r>
          </a:p>
          <a:p>
            <a:pPr marL="342900" marR="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-"/>
            </a:pPr>
            <a:r>
              <a:rPr lang="fr-FR" sz="1600" dirty="0">
                <a:solidFill>
                  <a:schemeClr val="dk1"/>
                </a:solidFill>
                <a:latin typeface="Comic Sans MS"/>
                <a:sym typeface="Comic Sans MS"/>
              </a:rPr>
              <a:t>Une relance va être faite dans les jours qui viennent.</a:t>
            </a:r>
            <a:endParaRPr dirty="0"/>
          </a:p>
          <a:p>
            <a:pPr marL="533400" marR="0" lvl="0" indent="-5334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33400" marR="0" lvl="0" indent="-5334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33400" marR="0" lvl="0" indent="-5334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3960192" y="620203"/>
            <a:ext cx="5976664" cy="70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Informations et objectifs 2026</a:t>
            </a:r>
            <a:endParaRPr dirty="0"/>
          </a:p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strike="noStrik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3" name="Google Shape;293;p16"/>
          <p:cNvSpPr txBox="1"/>
          <p:nvPr/>
        </p:nvSpPr>
        <p:spPr>
          <a:xfrm>
            <a:off x="9077653" y="6950510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/21</a:t>
            </a:r>
            <a:endParaRPr/>
          </a:p>
        </p:txBody>
      </p:sp>
      <p:sp>
        <p:nvSpPr>
          <p:cNvPr id="294" name="Google Shape;294;p16"/>
          <p:cNvSpPr/>
          <p:nvPr/>
        </p:nvSpPr>
        <p:spPr>
          <a:xfrm>
            <a:off x="0" y="0"/>
            <a:ext cx="3622520" cy="10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</a:t>
            </a:r>
            <a:r>
              <a:rPr lang="fr-FR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fr-FR" sz="1800" b="1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lang="fr-FR" sz="24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2400" b="1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del Teil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/>
          <p:nvPr/>
        </p:nvSpPr>
        <p:spPr>
          <a:xfrm>
            <a:off x="2494080" y="287280"/>
            <a:ext cx="5622480" cy="114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3960192" y="268881"/>
            <a:ext cx="5976664" cy="70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GRAND PRIX 2026</a:t>
            </a:r>
            <a:endParaRPr/>
          </a:p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4" name="Google Shape;304;p17"/>
          <p:cNvSpPr txBox="1"/>
          <p:nvPr/>
        </p:nvSpPr>
        <p:spPr>
          <a:xfrm>
            <a:off x="9077653" y="6950510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/21</a:t>
            </a:r>
            <a:endParaRPr/>
          </a:p>
        </p:txBody>
      </p:sp>
      <p:sp>
        <p:nvSpPr>
          <p:cNvPr id="305" name="Google Shape;305;p17"/>
          <p:cNvSpPr/>
          <p:nvPr/>
        </p:nvSpPr>
        <p:spPr>
          <a:xfrm>
            <a:off x="0" y="0"/>
            <a:ext cx="3622520" cy="10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</a:t>
            </a:r>
            <a:r>
              <a:rPr lang="fr-FR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fr-FR" sz="1800" b="1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lang="fr-FR" sz="24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2400" b="1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del Teil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6" name="Google Shape;306;p17" descr="Une image contenant texte, arbre, plein air, herbe&#10;&#10;Le contenu généré par l’IA peut êtr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1647" y="35421"/>
            <a:ext cx="5307097" cy="7506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/>
          <p:nvPr/>
        </p:nvSpPr>
        <p:spPr>
          <a:xfrm>
            <a:off x="2494080" y="287280"/>
            <a:ext cx="5622480" cy="114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143768" y="1357625"/>
            <a:ext cx="9780446" cy="573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2900" marR="0" lvl="0" indent="-2413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dirty="0">
              <a:solidFill>
                <a:srgbClr val="22222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omic Sans MS"/>
              <a:buChar char="-"/>
            </a:pPr>
            <a:r>
              <a:rPr lang="fr-FR" sz="1800" b="0" i="0" dirty="0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Organisation du 1</a:t>
            </a:r>
            <a:r>
              <a:rPr lang="fr-FR" sz="1800" b="0" i="0" baseline="30000" dirty="0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er</a:t>
            </a:r>
            <a:r>
              <a:rPr lang="fr-FR" sz="1800" b="0" i="0" dirty="0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grand prix sur le golf de Souillac par le département marketing les 14 et 15 mars prochain (2 tours de </a:t>
            </a:r>
            <a:r>
              <a:rPr lang="fr-FR" sz="1800" dirty="0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stroke </a:t>
            </a:r>
            <a:r>
              <a:rPr lang="fr-FR" sz="1800" dirty="0" err="1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</a:t>
            </a:r>
            <a:r>
              <a:rPr lang="fr-FR" sz="1800" dirty="0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 avec limite d’index qui ne peut être supérieure à 11,4 pour les Messieurs et 14,4 pour les Dames à la date de clôture des inscriptions.)</a:t>
            </a:r>
            <a:endParaRPr dirty="0"/>
          </a:p>
          <a:p>
            <a:pPr marL="342900" marR="0" lvl="0" indent="-2286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22222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omic Sans MS"/>
              <a:buChar char="-"/>
            </a:pPr>
            <a:r>
              <a:rPr lang="fr-FR" sz="1800" b="0" i="0" dirty="0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Préparation par Rémy de tous éléments liés au GP du SGCC (Affiches, post réseaux sociaux, formulaire d’inscription en ligne, newsletter, mail aux partenaires pour diffusion </a:t>
            </a:r>
            <a:r>
              <a:rPr lang="fr-FR" sz="1800" b="0" i="0" dirty="0" err="1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etc</a:t>
            </a:r>
            <a:r>
              <a:rPr lang="fr-FR" sz="1800" b="0" i="0" dirty="0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).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800" b="0" i="0" dirty="0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Mais on aura besoin de vous 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22222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omic Sans MS"/>
              <a:buChar char="-"/>
            </a:pPr>
            <a:r>
              <a:rPr lang="fr-FR" sz="1800" b="0" i="0" dirty="0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compte sur la participation des membres qui ont l’index requis pour le jouer, pour les autres, on aura aussi besoin de bénévoles.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dirty="0">
              <a:solidFill>
                <a:srgbClr val="22222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dirty="0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- Merci d’en parler autour de vous.</a:t>
            </a:r>
            <a:endParaRPr dirty="0"/>
          </a:p>
          <a:p>
            <a:pPr marL="342900" marR="0" lvl="0" indent="-2286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800" b="0" i="0" dirty="0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🡺 Une communication spécifique à ce sujet sera envoyée d’ici quelques semaines.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33400" marR="0" lvl="0" indent="-5334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33400" marR="0" lvl="0" indent="-5334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33400" marR="0" lvl="0" indent="-5334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3960192" y="268881"/>
            <a:ext cx="5976664" cy="70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GRAND PRIX 2026</a:t>
            </a:r>
            <a:endParaRPr/>
          </a:p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7" name="Google Shape;317;p18"/>
          <p:cNvSpPr txBox="1"/>
          <p:nvPr/>
        </p:nvSpPr>
        <p:spPr>
          <a:xfrm>
            <a:off x="9077653" y="6950510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/21</a:t>
            </a:r>
            <a:endParaRPr/>
          </a:p>
        </p:txBody>
      </p:sp>
      <p:sp>
        <p:nvSpPr>
          <p:cNvPr id="318" name="Google Shape;318;p18"/>
          <p:cNvSpPr/>
          <p:nvPr/>
        </p:nvSpPr>
        <p:spPr>
          <a:xfrm>
            <a:off x="0" y="0"/>
            <a:ext cx="3622520" cy="10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</a:t>
            </a:r>
            <a:r>
              <a:rPr lang="fr-FR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fr-FR" sz="1800" b="1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lang="fr-FR" sz="24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2400" b="1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del Teil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>
          <a:extLst>
            <a:ext uri="{FF2B5EF4-FFF2-40B4-BE49-F238E27FC236}">
              <a16:creationId xmlns:a16="http://schemas.microsoft.com/office/drawing/2014/main" id="{D18EE3B4-1DCB-19D4-2A48-049838DE7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">
            <a:extLst>
              <a:ext uri="{FF2B5EF4-FFF2-40B4-BE49-F238E27FC236}">
                <a16:creationId xmlns:a16="http://schemas.microsoft.com/office/drawing/2014/main" id="{0AE7504F-A741-4CA6-7025-81E8E3F57982}"/>
              </a:ext>
            </a:extLst>
          </p:cNvPr>
          <p:cNvSpPr/>
          <p:nvPr/>
        </p:nvSpPr>
        <p:spPr>
          <a:xfrm>
            <a:off x="143767" y="1691605"/>
            <a:ext cx="9721081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2026 :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 mai : Le Championnat du Lot Jeunes à </a:t>
            </a:r>
            <a:r>
              <a:rPr lang="fr-FR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Montal</a:t>
            </a: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 regroupements du CD46 (28/2 à </a:t>
            </a:r>
            <a:r>
              <a:rPr lang="fr-FR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Montal</a:t>
            </a:r>
            <a:r>
              <a:rPr lang="fr-FR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25/04 à Souillac et 24/10 à </a:t>
            </a:r>
            <a:r>
              <a:rPr lang="fr-FR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Montal</a:t>
            </a:r>
            <a:r>
              <a:rPr lang="fr-FR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21 mars : Sélection départementale des U10 avec Montauban + le Lot pour championnat de ligue les 28 et 29 novembre à </a:t>
            </a:r>
            <a:r>
              <a:rPr lang="fr-FR" sz="20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Aiguelèze</a:t>
            </a:r>
            <a:endParaRPr lang="fr-FR"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13/06 : Championnat des écoles de golf à Souillac (coupe de l’espoir)</a:t>
            </a:r>
            <a:endParaRPr lang="fr-FR" sz="20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9" name="Google Shape;339;p20">
            <a:extLst>
              <a:ext uri="{FF2B5EF4-FFF2-40B4-BE49-F238E27FC236}">
                <a16:creationId xmlns:a16="http://schemas.microsoft.com/office/drawing/2014/main" id="{5522E6B3-9905-C00E-3C23-A2942A414B9A}"/>
              </a:ext>
            </a:extLst>
          </p:cNvPr>
          <p:cNvSpPr/>
          <p:nvPr/>
        </p:nvSpPr>
        <p:spPr>
          <a:xfrm>
            <a:off x="2494080" y="287280"/>
            <a:ext cx="5622480" cy="114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0">
            <a:extLst>
              <a:ext uri="{FF2B5EF4-FFF2-40B4-BE49-F238E27FC236}">
                <a16:creationId xmlns:a16="http://schemas.microsoft.com/office/drawing/2014/main" id="{9F86A478-8A5A-F690-6D76-4B0E4E9B6EDD}"/>
              </a:ext>
            </a:extLst>
          </p:cNvPr>
          <p:cNvSpPr txBox="1"/>
          <p:nvPr/>
        </p:nvSpPr>
        <p:spPr>
          <a:xfrm>
            <a:off x="9077653" y="6950510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/25</a:t>
            </a:r>
            <a:endParaRPr/>
          </a:p>
        </p:txBody>
      </p:sp>
      <p:sp>
        <p:nvSpPr>
          <p:cNvPr id="341" name="Google Shape;341;p20">
            <a:extLst>
              <a:ext uri="{FF2B5EF4-FFF2-40B4-BE49-F238E27FC236}">
                <a16:creationId xmlns:a16="http://schemas.microsoft.com/office/drawing/2014/main" id="{2EA7E6C5-03D4-92B0-3E85-4EF86EC29C2C}"/>
              </a:ext>
            </a:extLst>
          </p:cNvPr>
          <p:cNvSpPr/>
          <p:nvPr/>
        </p:nvSpPr>
        <p:spPr>
          <a:xfrm>
            <a:off x="359792" y="317013"/>
            <a:ext cx="3622520" cy="137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fr-FR" sz="32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3200" b="1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del Teil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</a:t>
            </a:r>
            <a:r>
              <a:rPr lang="fr-FR" sz="11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17 janvier 2026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20">
            <a:extLst>
              <a:ext uri="{FF2B5EF4-FFF2-40B4-BE49-F238E27FC236}">
                <a16:creationId xmlns:a16="http://schemas.microsoft.com/office/drawing/2014/main" id="{85EB36B5-A943-CADB-F4EE-F949D599A8C1}"/>
              </a:ext>
            </a:extLst>
          </p:cNvPr>
          <p:cNvSpPr/>
          <p:nvPr/>
        </p:nvSpPr>
        <p:spPr>
          <a:xfrm>
            <a:off x="4458800" y="785401"/>
            <a:ext cx="5549509" cy="64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ECOLE DE GOLF</a:t>
            </a:r>
            <a:r>
              <a:rPr lang="fr-FR" sz="18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2961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"/>
          <p:cNvSpPr/>
          <p:nvPr/>
        </p:nvSpPr>
        <p:spPr>
          <a:xfrm>
            <a:off x="143767" y="1691605"/>
            <a:ext cx="9721081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Perspectives 2026 :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Championnat du Lot Jeunes à </a:t>
            </a:r>
            <a:r>
              <a:rPr lang="fr-FR" sz="16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Montal</a:t>
            </a:r>
            <a:endParaRPr sz="1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Championnat du Lot Adultes à </a:t>
            </a:r>
            <a:r>
              <a:rPr lang="fr-FR" sz="16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Montal</a:t>
            </a: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(idée du CD46 : stroke </a:t>
            </a:r>
            <a:r>
              <a:rPr lang="fr-FR" sz="16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</a:t>
            </a: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avec score de 9 max)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L’Interclub Lot se jouera à Souillac le dimanche 25 octobre 2026</a:t>
            </a:r>
            <a:endParaRPr lang="fr-FR" sz="16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Lady lotoise est prévue à </a:t>
            </a:r>
            <a:r>
              <a:rPr lang="fr-FR" sz="16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Montal</a:t>
            </a: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le 29/08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6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Espiaut</a:t>
            </a: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: Participation à l’étude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Championnat du Limousin </a:t>
            </a:r>
            <a:endParaRPr lang="fr-FR" sz="16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Trophée Joutes golfiques / Eden Auto </a:t>
            </a:r>
            <a:endParaRPr lang="fr-FR" sz="16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AUMILI</a:t>
            </a:r>
            <a:endParaRPr lang="fr-FR" sz="16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Championnat du Club sera reconduit (Philippe)</a:t>
            </a:r>
            <a:endParaRPr lang="fr-FR" sz="16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Animations hivernales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Réception finale </a:t>
            </a:r>
            <a:r>
              <a:rPr lang="fr-FR" sz="16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Espiault</a:t>
            </a:r>
            <a:r>
              <a:rPr lang="fr-FR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le 10 octobre (organisateur Cahors)</a:t>
            </a:r>
            <a:endParaRPr lang="fr-FR" sz="16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r-FR" sz="1600" dirty="0"/>
          </a:p>
          <a:p>
            <a:pPr>
              <a:lnSpc>
                <a:spcPct val="150000"/>
              </a:lnSpc>
            </a:pPr>
            <a:endParaRPr sz="1600" dirty="0">
              <a:solidFill>
                <a:schemeClr val="dk1"/>
              </a:solidFill>
              <a:latin typeface="Comic Sans MS"/>
              <a:ea typeface="Comic Sans MS"/>
              <a:cs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262699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 compétitions d’été sur 9 trous sont annulées faute de participants (+ chaleur)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9" name="Google Shape;339;p20"/>
          <p:cNvSpPr/>
          <p:nvPr/>
        </p:nvSpPr>
        <p:spPr>
          <a:xfrm>
            <a:off x="2494080" y="287280"/>
            <a:ext cx="5622480" cy="114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0"/>
          <p:cNvSpPr txBox="1"/>
          <p:nvPr/>
        </p:nvSpPr>
        <p:spPr>
          <a:xfrm>
            <a:off x="9077653" y="6950510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/25</a:t>
            </a:r>
            <a:endParaRPr/>
          </a:p>
        </p:txBody>
      </p:sp>
      <p:sp>
        <p:nvSpPr>
          <p:cNvPr id="341" name="Google Shape;341;p20"/>
          <p:cNvSpPr/>
          <p:nvPr/>
        </p:nvSpPr>
        <p:spPr>
          <a:xfrm>
            <a:off x="359792" y="317013"/>
            <a:ext cx="3622520" cy="137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fr-FR" sz="32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3200" b="1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del Teil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</a:t>
            </a:r>
            <a:r>
              <a:rPr lang="fr-FR" sz="11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17 janvier 2026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20"/>
          <p:cNvSpPr/>
          <p:nvPr/>
        </p:nvSpPr>
        <p:spPr>
          <a:xfrm>
            <a:off x="4458800" y="785401"/>
            <a:ext cx="5549509" cy="64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Perspectives 2026</a:t>
            </a:r>
            <a:r>
              <a:rPr lang="fr-FR" sz="18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/>
          <p:nvPr/>
        </p:nvSpPr>
        <p:spPr>
          <a:xfrm>
            <a:off x="2494080" y="287280"/>
            <a:ext cx="5622480" cy="114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1"/>
          <p:cNvSpPr/>
          <p:nvPr/>
        </p:nvSpPr>
        <p:spPr>
          <a:xfrm>
            <a:off x="2761798" y="1186302"/>
            <a:ext cx="6264910" cy="613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site de l’association  www.golfeurs-souillac.com vous informe sur les événements passés et à venir.</a:t>
            </a:r>
            <a:endParaRPr dirty="0"/>
          </a:p>
        </p:txBody>
      </p:sp>
      <p:sp>
        <p:nvSpPr>
          <p:cNvPr id="352" name="Google Shape;352;p21"/>
          <p:cNvSpPr/>
          <p:nvPr/>
        </p:nvSpPr>
        <p:spPr>
          <a:xfrm>
            <a:off x="4392240" y="268881"/>
            <a:ext cx="5544616" cy="70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site de l’asso</a:t>
            </a:r>
            <a:endParaRPr sz="32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0" y="0"/>
            <a:ext cx="3622520" cy="10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</a:t>
            </a:r>
            <a:r>
              <a:rPr lang="fr-FR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fr-FR" sz="1800" b="1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lang="fr-FR" sz="24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2400" b="1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del Teil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4" name="Google Shape;3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5004" y="1914603"/>
            <a:ext cx="7920632" cy="4959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2"/>
          <p:cNvSpPr/>
          <p:nvPr/>
        </p:nvSpPr>
        <p:spPr>
          <a:xfrm>
            <a:off x="2494080" y="287280"/>
            <a:ext cx="5622480" cy="114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4048" y="2051645"/>
            <a:ext cx="3909654" cy="382112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2"/>
          <p:cNvSpPr/>
          <p:nvPr/>
        </p:nvSpPr>
        <p:spPr>
          <a:xfrm>
            <a:off x="4392240" y="268881"/>
            <a:ext cx="5544616" cy="70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Questions diverses</a:t>
            </a: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0" y="0"/>
            <a:ext cx="3622520" cy="10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</a:t>
            </a:r>
            <a:r>
              <a:rPr lang="fr-FR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fr-FR" sz="1800" b="1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lang="fr-FR" sz="24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2400" b="1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del Teil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22"/>
          <p:cNvSpPr txBox="1"/>
          <p:nvPr/>
        </p:nvSpPr>
        <p:spPr>
          <a:xfrm>
            <a:off x="9077653" y="6950510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/21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/>
          <p:nvPr/>
        </p:nvSpPr>
        <p:spPr>
          <a:xfrm>
            <a:off x="478080" y="2987749"/>
            <a:ext cx="9461222" cy="396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 renouvellements au bureau cette année.</a:t>
            </a:r>
            <a:endParaRPr dirty="0"/>
          </a:p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Candidatures nouvelles pour le conseil d’administration / bureau de l’association :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Char char="-"/>
            </a:pPr>
            <a:r>
              <a:rPr lang="fr-FR" sz="20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Jérémy BODENON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Char char="-"/>
            </a:pPr>
            <a:r>
              <a:rPr lang="fr-FR" sz="2000" b="1" dirty="0">
                <a:latin typeface="Comic Sans MS"/>
                <a:ea typeface="Comic Sans MS"/>
                <a:cs typeface="Comic Sans MS"/>
                <a:sym typeface="Comic Sans MS"/>
              </a:rPr>
              <a:t>Fabrice ROQUE</a:t>
            </a:r>
            <a:endParaRPr lang="fr-FR" sz="20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Char char="-"/>
            </a:pPr>
            <a:r>
              <a:rPr lang="fr-FR" sz="20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Philippe ZILLHARDT </a:t>
            </a:r>
            <a:endParaRPr dirty="0"/>
          </a:p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5" name="Google Shape;375;p23"/>
          <p:cNvSpPr/>
          <p:nvPr/>
        </p:nvSpPr>
        <p:spPr>
          <a:xfrm>
            <a:off x="438510" y="1851390"/>
            <a:ext cx="6578456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Elections</a:t>
            </a:r>
            <a:endParaRPr sz="2400" b="0" strike="noStrik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" name="Google Shape;376;p23"/>
          <p:cNvSpPr/>
          <p:nvPr/>
        </p:nvSpPr>
        <p:spPr>
          <a:xfrm>
            <a:off x="228600" y="477672"/>
            <a:ext cx="3622520" cy="10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</a:t>
            </a:r>
            <a:r>
              <a:rPr lang="fr-FR" sz="18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fr-FR" sz="1800" b="1" dirty="0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fr-FR" sz="2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fr-FR" sz="2400" b="1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2400" b="1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</a:t>
            </a:r>
            <a:r>
              <a:rPr lang="fr-FR" sz="1100" b="1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Teil</a:t>
            </a: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23"/>
          <p:cNvSpPr txBox="1"/>
          <p:nvPr/>
        </p:nvSpPr>
        <p:spPr>
          <a:xfrm>
            <a:off x="9077653" y="6950510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/21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06" y="1452190"/>
            <a:ext cx="3465513" cy="4459837"/>
          </a:xfrm>
          <a:prstGeom prst="rect">
            <a:avLst/>
          </a:prstGeom>
        </p:spPr>
      </p:pic>
      <p:sp>
        <p:nvSpPr>
          <p:cNvPr id="2" name="Google Shape;376;p23"/>
          <p:cNvSpPr/>
          <p:nvPr/>
        </p:nvSpPr>
        <p:spPr>
          <a:xfrm>
            <a:off x="228600" y="477672"/>
            <a:ext cx="3622520" cy="10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</a:t>
            </a:r>
            <a:r>
              <a:rPr lang="fr-FR" sz="18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fr-FR" sz="1800" b="1" dirty="0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fr-FR" sz="2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fr-FR" sz="2400" b="1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2400" b="1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</a:t>
            </a:r>
            <a:r>
              <a:rPr lang="fr-FR" sz="1100" b="1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Teil</a:t>
            </a: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4000" dirty="0">
                <a:latin typeface="Lucida Calligraphy" panose="03010101010101010101" pitchFamily="66" charset="0"/>
              </a:rPr>
              <a:t>C’est fini !</a:t>
            </a:r>
          </a:p>
          <a:p>
            <a:endParaRPr lang="fr-FR" dirty="0">
              <a:latin typeface="Lucida Calligraphy" panose="03010101010101010101" pitchFamily="66" charset="0"/>
            </a:endParaRPr>
          </a:p>
          <a:p>
            <a:endParaRPr lang="fr-FR" sz="2800" dirty="0">
              <a:latin typeface="Lucida Calligraphy" panose="03010101010101010101" pitchFamily="66" charset="0"/>
            </a:endParaRPr>
          </a:p>
          <a:p>
            <a:r>
              <a:rPr lang="fr-FR" sz="2800" dirty="0">
                <a:latin typeface="Lucida Calligraphy" panose="03010101010101010101" pitchFamily="66" charset="0"/>
              </a:rPr>
              <a:t>Merci de votre attention.</a:t>
            </a:r>
          </a:p>
          <a:p>
            <a:r>
              <a:rPr lang="fr-FR" sz="2800" dirty="0">
                <a:latin typeface="Lucida Calligraphy" panose="03010101010101010101" pitchFamily="66" charset="0"/>
              </a:rPr>
              <a:t>Bonne et heureuse année</a:t>
            </a:r>
          </a:p>
          <a:p>
            <a:r>
              <a:rPr lang="fr-FR" sz="2800" dirty="0">
                <a:latin typeface="Lucida Calligraphy" panose="03010101010101010101" pitchFamily="66" charset="0"/>
              </a:rPr>
              <a:t>à tous et toutes !</a:t>
            </a:r>
          </a:p>
        </p:txBody>
      </p:sp>
    </p:spTree>
    <p:extLst>
      <p:ext uri="{BB962C8B-B14F-4D97-AF65-F5344CB8AC3E}">
        <p14:creationId xmlns:p14="http://schemas.microsoft.com/office/powerpoint/2010/main" val="331987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"/>
          <p:cNvSpPr/>
          <p:nvPr/>
        </p:nvSpPr>
        <p:spPr>
          <a:xfrm>
            <a:off x="2494080" y="287280"/>
            <a:ext cx="5622480" cy="114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4824288" y="268881"/>
            <a:ext cx="4392040" cy="70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Rapport moral</a:t>
            </a:r>
            <a:endParaRPr sz="3200" b="0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0" y="0"/>
            <a:ext cx="3622520" cy="10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</a:t>
            </a:r>
            <a:r>
              <a:rPr lang="fr-FR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fr-FR" sz="1800" b="1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lang="fr-FR" sz="24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2400" b="1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del Teil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5" name="Google Shape;155;p3" descr="Une image contenant plein air, herbe, Bagages et sacs, accessoir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544034" y="2075629"/>
            <a:ext cx="4992555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/>
          <p:nvPr/>
        </p:nvSpPr>
        <p:spPr>
          <a:xfrm>
            <a:off x="2494080" y="287280"/>
            <a:ext cx="5622480" cy="114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4032200" y="268881"/>
            <a:ext cx="5184128" cy="70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Spo</a:t>
            </a:r>
            <a:r>
              <a:rPr lang="fr-FR" sz="32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nsoring école de golf</a:t>
            </a:r>
            <a:endParaRPr sz="3200" b="0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0" y="0"/>
            <a:ext cx="3622520" cy="10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</a:t>
            </a:r>
            <a:r>
              <a:rPr lang="fr-FR" sz="18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fr-FR" sz="1800" b="1" dirty="0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fr-FR" sz="2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fr-FR" sz="2400" b="1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2400" b="1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</a:t>
            </a:r>
            <a:r>
              <a:rPr lang="fr-FR" sz="1100" b="1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Teil</a:t>
            </a: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856" y="4427909"/>
            <a:ext cx="8640713" cy="300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7873" y="1082283"/>
            <a:ext cx="7198864" cy="362599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"/>
          <p:cNvSpPr txBox="1"/>
          <p:nvPr/>
        </p:nvSpPr>
        <p:spPr>
          <a:xfrm>
            <a:off x="4824288" y="1174586"/>
            <a:ext cx="35984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https://bsfcoffeegroup.com/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/>
          <p:nvPr/>
        </p:nvSpPr>
        <p:spPr>
          <a:xfrm>
            <a:off x="2494080" y="287280"/>
            <a:ext cx="5622480" cy="114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4035545" y="287275"/>
            <a:ext cx="30180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Ecole de golf</a:t>
            </a:r>
            <a:endParaRPr sz="3200" b="0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9077653" y="6950510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/21</a:t>
            </a:r>
            <a:endParaRPr/>
          </a:p>
        </p:txBody>
      </p:sp>
      <p:sp>
        <p:nvSpPr>
          <p:cNvPr id="179" name="Google Shape;179;p5"/>
          <p:cNvSpPr/>
          <p:nvPr/>
        </p:nvSpPr>
        <p:spPr>
          <a:xfrm>
            <a:off x="0" y="0"/>
            <a:ext cx="3622520" cy="10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</a:t>
            </a:r>
            <a:r>
              <a:rPr lang="fr-FR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fr-FR" sz="1800" b="1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lang="fr-FR" sz="24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2400" b="1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del Teil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563800" y="2941375"/>
            <a:ext cx="9147600" cy="36003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56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Cette année, nous avons 12 élèves, 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fr-FR" sz="18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groupes ont été formés :</a:t>
            </a:r>
            <a:endParaRPr sz="1800"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fr-FR" sz="18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groupe de joueurs confirmés le samedi pour 3 h de golf.</a:t>
            </a: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fr-FR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autre</a:t>
            </a:r>
            <a:r>
              <a:rPr lang="fr-FR" sz="18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d’une heure pour les jeunes / découverte.</a:t>
            </a: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fr-FR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dernier d’1 h </a:t>
            </a:r>
            <a:r>
              <a:rPr lang="fr-FR" sz="18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 pour le groupe intermédiaire.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fr-FR" sz="18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élèves de l’école de golf ont passé leurs drapeaux.</a:t>
            </a:r>
            <a:endParaRPr sz="1800"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fr-FR" sz="18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 existe toujours les regroupements des 2 écoles de golfs avec </a:t>
            </a:r>
            <a:r>
              <a:rPr lang="fr-FR" sz="1800" b="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Montal</a:t>
            </a:r>
            <a:r>
              <a:rPr lang="fr-FR" sz="18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Une mixité de nos 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fr-FR" sz="18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écoles du Lot 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-FR" sz="18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permis de présenter une équipe pour le championnat régional des écoles de golf d'Occitanie qui s'est déroul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ée</a:t>
            </a:r>
            <a:r>
              <a:rPr lang="fr-FR" sz="18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au golf de Nîmes Campagne.</a:t>
            </a: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-FR" sz="18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sortie a été organis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ée</a:t>
            </a:r>
            <a:r>
              <a:rPr lang="fr-FR" sz="18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avec les élèves pour aller voir le championnat international</a:t>
            </a:r>
            <a:r>
              <a:rPr lang="fr-FR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féminin de deuxième division au golf de Montauban.</a:t>
            </a: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fr-FR" sz="18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Cette année, nous prévoyons en plus un tournoi amical avec l'école de golf de Montauban. 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1527" y="1147509"/>
            <a:ext cx="2327048" cy="133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0800" y="836896"/>
            <a:ext cx="4127985" cy="1966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/>
          <p:nvPr/>
        </p:nvSpPr>
        <p:spPr>
          <a:xfrm>
            <a:off x="478080" y="2879640"/>
            <a:ext cx="4130184" cy="262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36195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36195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Bilan général</a:t>
            </a:r>
            <a:endParaRPr/>
          </a:p>
          <a:p>
            <a:pPr marL="0" marR="0" lvl="0" indent="36195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36195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Résultats des compétitions</a:t>
            </a:r>
            <a:endParaRPr/>
          </a:p>
          <a:p>
            <a:pPr marL="0" marR="0" lvl="0" indent="36195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36195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Perspectives 2026</a:t>
            </a:r>
            <a:endParaRPr/>
          </a:p>
          <a:p>
            <a:pPr marL="0" marR="0" lvl="0" indent="36195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36195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Synthèse des compétitions</a:t>
            </a:r>
            <a:endParaRPr/>
          </a:p>
        </p:txBody>
      </p:sp>
      <p:pic>
        <p:nvPicPr>
          <p:cNvPr id="191" name="Google Shape;19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6272" y="2568973"/>
            <a:ext cx="4516551" cy="293905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6"/>
          <p:cNvSpPr/>
          <p:nvPr/>
        </p:nvSpPr>
        <p:spPr>
          <a:xfrm>
            <a:off x="4194120" y="971525"/>
            <a:ext cx="5544616" cy="70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Commission sportive</a:t>
            </a:r>
            <a:endParaRPr sz="3200" b="0" strike="noStrik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0" y="0"/>
            <a:ext cx="3622520" cy="10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</a:t>
            </a:r>
            <a:r>
              <a:rPr lang="fr-FR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fr-FR" sz="1800" b="1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fr-FR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lang="fr-FR" sz="24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2400" b="1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del Teil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/>
          <p:nvPr/>
        </p:nvSpPr>
        <p:spPr>
          <a:xfrm>
            <a:off x="287537" y="1433160"/>
            <a:ext cx="9793088" cy="6971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Compétitions organisées par l’association</a:t>
            </a:r>
            <a:endParaRPr sz="1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Championnat du Club</a:t>
            </a:r>
            <a:endParaRPr sz="1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Golf et Saveurs (Maison Godard et Distillerie Roque)</a:t>
            </a:r>
            <a:endParaRPr sz="1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Compétitions d’été sur 9 trous (juillet / août)</a:t>
            </a:r>
            <a:endParaRPr sz="1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Trophée Max </a:t>
            </a:r>
            <a:r>
              <a:rPr lang="fr-FR" sz="1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Espiaut</a:t>
            </a: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Finale (parcours de </a:t>
            </a:r>
            <a:r>
              <a:rPr lang="fr-FR" sz="1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Montal</a:t>
            </a: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indisponible)</a:t>
            </a:r>
            <a:endParaRPr sz="1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Compétitions organisées par le SGCC</a:t>
            </a:r>
            <a:endParaRPr sz="1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tabLst>
                <a:tab pos="4664075" algn="l"/>
              </a:tabLst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 shop	</a:t>
            </a:r>
            <a:r>
              <a:rPr lang="fr-FR" sz="1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Ringer</a:t>
            </a: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-FR" sz="1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days</a:t>
            </a: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Challenge</a:t>
            </a:r>
            <a:endParaRPr sz="1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tabLst>
                <a:tab pos="4664075" algn="l"/>
              </a:tabLst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Chocolats </a:t>
            </a:r>
            <a:r>
              <a:rPr lang="fr-FR" sz="1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Bovetti</a:t>
            </a: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Ruban rose</a:t>
            </a:r>
            <a:endParaRPr sz="1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tabLst>
                <a:tab pos="4664075" algn="l"/>
              </a:tabLst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Pont de l’</a:t>
            </a:r>
            <a:r>
              <a:rPr lang="fr-FR" sz="1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Ouysse</a:t>
            </a: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Coupe des jardiniers</a:t>
            </a:r>
            <a:endParaRPr sz="1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tabLst>
                <a:tab pos="4664075" algn="l"/>
              </a:tabLst>
            </a:pPr>
            <a:r>
              <a:rPr lang="fr-FR" sz="1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Faurie</a:t>
            </a: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Audi	Les vendredis de Souillac (juillet / août)</a:t>
            </a:r>
            <a:endParaRPr sz="1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tabLst>
                <a:tab pos="4664075" algn="l"/>
              </a:tabLst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Finance Conseil	Championnat Senior 1</a:t>
            </a:r>
            <a:r>
              <a:rPr lang="fr-FR" sz="1800" baseline="30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ère</a:t>
            </a: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division par équipes</a:t>
            </a:r>
            <a:endParaRPr sz="1800" dirty="0"/>
          </a:p>
          <a:p>
            <a:pPr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✔"/>
              <a:tabLst>
                <a:tab pos="4664075" algn="l"/>
              </a:tabLst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Winter </a:t>
            </a:r>
            <a:r>
              <a:rPr lang="fr-FR" sz="1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Cup</a:t>
            </a: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fr-FR" sz="1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Scramble</a:t>
            </a: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des Restos du </a:t>
            </a:r>
            <a:r>
              <a:rPr lang="fr-FR" sz="1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coeur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Ladies and Men </a:t>
            </a:r>
            <a:r>
              <a:rPr lang="fr-FR" sz="1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Eclectic</a:t>
            </a: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Swing</a:t>
            </a:r>
            <a:endParaRPr sz="1800" dirty="0"/>
          </a:p>
          <a:p>
            <a:pPr marL="0" marR="0" lvl="0" indent="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2494080" y="287280"/>
            <a:ext cx="5622480" cy="114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9077653" y="6950510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/25</a:t>
            </a:r>
            <a:endParaRPr/>
          </a:p>
        </p:txBody>
      </p:sp>
      <p:sp>
        <p:nvSpPr>
          <p:cNvPr id="204" name="Google Shape;204;p7"/>
          <p:cNvSpPr/>
          <p:nvPr/>
        </p:nvSpPr>
        <p:spPr>
          <a:xfrm>
            <a:off x="244040" y="1518730"/>
            <a:ext cx="9864849" cy="561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4118364" y="645670"/>
            <a:ext cx="5549509" cy="64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algn="ctr">
              <a:lnSpc>
                <a:spcPct val="94000"/>
              </a:lnSpc>
            </a:pPr>
            <a:r>
              <a:rPr lang="fr-FR" sz="3200" b="1" dirty="0">
                <a:latin typeface="Comic Sans MS"/>
                <a:ea typeface="Comic Sans MS"/>
                <a:cs typeface="Comic Sans MS"/>
                <a:sym typeface="Century Gothic"/>
              </a:rPr>
              <a:t>Bilan général	</a:t>
            </a:r>
            <a:endParaRPr sz="3200" b="1" dirty="0"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297724" y="288081"/>
            <a:ext cx="3622520" cy="100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fr-FR" sz="32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3200" b="1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del Teil</a:t>
            </a: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/>
          <p:nvPr/>
        </p:nvSpPr>
        <p:spPr>
          <a:xfrm>
            <a:off x="143769" y="1478128"/>
            <a:ext cx="9073008" cy="664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Participation aux compétitions par équipes et championnats </a:t>
            </a:r>
            <a:endParaRPr sz="18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Championnat du Limousin : 2</a:t>
            </a:r>
            <a:r>
              <a:rPr lang="fr-FR" sz="1800" baseline="30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ème</a:t>
            </a: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place au classement</a:t>
            </a:r>
            <a:endParaRPr sz="18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Championnat du Lot « jeunes » : Souillac champions/championnes sur 6 et 9 trous et 2 prix spéciaux</a:t>
            </a:r>
            <a:endParaRPr sz="18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Championnat du Lot Adultes : Laura Roberts championne toutes catégories</a:t>
            </a:r>
            <a:endParaRPr sz="18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Interclubs du Lot : Cahors remporte l’épreuve</a:t>
            </a:r>
            <a:endParaRPr sz="18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Championnat du Club : résultat à la fin de l’AG</a:t>
            </a:r>
            <a:endParaRPr sz="18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Joutes golfiques / Eden Auto : 4</a:t>
            </a:r>
            <a:r>
              <a:rPr lang="fr-FR" sz="1800" baseline="30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ème</a:t>
            </a: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place au classement</a:t>
            </a:r>
            <a:endParaRPr sz="18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Lady lotoise : le trophée est resté à Souillac</a:t>
            </a:r>
            <a:endParaRPr sz="18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AUMILI</a:t>
            </a:r>
            <a:endParaRPr sz="1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Ecole de golf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Passage de drapeaux</a:t>
            </a:r>
            <a:endParaRPr sz="18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Sortie à Montauban </a:t>
            </a:r>
            <a:endParaRPr sz="18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Championnat U16 à </a:t>
            </a:r>
            <a:r>
              <a:rPr lang="fr-FR" sz="1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Nimes</a:t>
            </a: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Campagne : 13</a:t>
            </a:r>
            <a:r>
              <a:rPr lang="fr-FR" sz="1800" baseline="30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ème</a:t>
            </a:r>
            <a:r>
              <a:rPr lang="fr-FR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place</a:t>
            </a:r>
            <a:endParaRPr sz="1800" dirty="0"/>
          </a:p>
          <a:p>
            <a:pPr marL="285750" marR="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2494080" y="287280"/>
            <a:ext cx="5622480" cy="114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9077653" y="6950510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/25</a:t>
            </a:r>
            <a:endParaRPr/>
          </a:p>
        </p:txBody>
      </p:sp>
      <p:sp>
        <p:nvSpPr>
          <p:cNvPr id="217" name="Google Shape;217;p8"/>
          <p:cNvSpPr/>
          <p:nvPr/>
        </p:nvSpPr>
        <p:spPr>
          <a:xfrm>
            <a:off x="143768" y="287280"/>
            <a:ext cx="3622520" cy="118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fr-FR" sz="3200" b="1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3200" b="1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</a:t>
            </a:r>
            <a:r>
              <a:rPr lang="fr-FR" sz="1100" b="1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Teil</a:t>
            </a: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4246009" y="1043846"/>
            <a:ext cx="5549509" cy="64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Bilan général - Résultats des compétitions</a:t>
            </a:r>
            <a:endParaRPr sz="2000" dirty="0"/>
          </a:p>
          <a:p>
            <a:pPr marL="539750" marR="0" lvl="0" indent="-53975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/>
          <p:nvPr/>
        </p:nvSpPr>
        <p:spPr>
          <a:xfrm>
            <a:off x="2494080" y="287280"/>
            <a:ext cx="5622480" cy="114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7" name="Google Shape;327;p19"/>
          <p:cNvGraphicFramePr/>
          <p:nvPr>
            <p:extLst>
              <p:ext uri="{D42A27DB-BD31-4B8C-83A1-F6EECF244321}">
                <p14:modId xmlns:p14="http://schemas.microsoft.com/office/powerpoint/2010/main" val="4198011817"/>
              </p:ext>
            </p:extLst>
          </p:nvPr>
        </p:nvGraphicFramePr>
        <p:xfrm>
          <a:off x="797364" y="1783397"/>
          <a:ext cx="8424925" cy="4937880"/>
        </p:xfrm>
        <a:graphic>
          <a:graphicData uri="http://schemas.openxmlformats.org/drawingml/2006/table">
            <a:tbl>
              <a:tblPr firstRow="1" bandRow="1">
                <a:noFill/>
                <a:tableStyleId>{B7476940-A349-4AD3-9CAA-3619CACE8CDA}</a:tableStyleId>
              </a:tblPr>
              <a:tblGrid>
                <a:gridCol w="435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Compétition</a:t>
                      </a:r>
                      <a:endParaRPr sz="1800" dirty="0"/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Capitaine(s) / Coordinateur</a:t>
                      </a:r>
                      <a:endParaRPr sz="1800" dirty="0"/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Championnat du Limousin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Gary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GRAND PRIX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Rémy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AUMILI</a:t>
                      </a:r>
                      <a:endParaRPr sz="1800" dirty="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Fabienne</a:t>
                      </a:r>
                      <a:endParaRPr sz="1800" dirty="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Joutes Golfiques / EDEN Auto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Annie et Fabienne</a:t>
                      </a:r>
                      <a:endParaRPr sz="1800" dirty="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Interclub Lot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François, le 25/10 à Souillac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Lady Lotoise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Annie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Winter </a:t>
                      </a:r>
                      <a:r>
                        <a:rPr lang="fr-FR" sz="1800" dirty="0" err="1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Cup</a:t>
                      </a:r>
                      <a:endParaRPr sz="1800" dirty="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Jean-Marie et Jean</a:t>
                      </a:r>
                      <a:r>
                        <a:rPr lang="fr-FR" sz="1800" baseline="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Claude </a:t>
                      </a:r>
                      <a:r>
                        <a:rPr lang="fr-FR" sz="1800" baseline="0" dirty="0" err="1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Mazeau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Championnat de Ligue Promotion Seniors</a:t>
                      </a:r>
                      <a:endParaRPr sz="1800" dirty="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François, 19-20 septembre à Tarbes Tumulus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Championnat du Club (9/18)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Philippe 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Rencontres avec les golfs en réciprocité ?</a:t>
                      </a:r>
                      <a:endParaRPr sz="1800" dirty="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FETE DU CLUB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LE 27 JUIN 2026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28" name="Google Shape;328;p19"/>
          <p:cNvSpPr/>
          <p:nvPr/>
        </p:nvSpPr>
        <p:spPr>
          <a:xfrm>
            <a:off x="3821069" y="601128"/>
            <a:ext cx="5976664" cy="70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Responsables des équipes</a:t>
            </a:r>
            <a:endParaRPr dirty="0"/>
          </a:p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strike="noStrik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9" name="Google Shape;329;p19"/>
          <p:cNvSpPr txBox="1"/>
          <p:nvPr/>
        </p:nvSpPr>
        <p:spPr>
          <a:xfrm>
            <a:off x="9077653" y="6950510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/21</a:t>
            </a:r>
            <a:endParaRPr/>
          </a:p>
        </p:txBody>
      </p:sp>
      <p:sp>
        <p:nvSpPr>
          <p:cNvPr id="330" name="Google Shape;330;p19"/>
          <p:cNvSpPr/>
          <p:nvPr/>
        </p:nvSpPr>
        <p:spPr>
          <a:xfrm>
            <a:off x="0" y="268881"/>
            <a:ext cx="3622520" cy="10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</a:t>
            </a:r>
            <a:r>
              <a:rPr lang="fr-FR" sz="18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fr-FR" sz="1800" b="1" dirty="0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fr-FR" sz="2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fr-FR" sz="2400" b="1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GMdT</a:t>
            </a:r>
            <a:endParaRPr sz="2400" b="1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Association Sportive des Golfeurs du Mas </a:t>
            </a:r>
            <a:r>
              <a:rPr lang="fr-FR" sz="1100" b="1" strike="noStrik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Teil</a:t>
            </a: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 – 17 Janvier 2026</a:t>
            </a:r>
            <a:endParaRPr sz="1100" b="0" strike="noStrik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1962</Words>
  <Application>Microsoft Office PowerPoint</Application>
  <PresentationFormat>Personnalisé</PresentationFormat>
  <Paragraphs>408</Paragraphs>
  <Slides>29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9" baseType="lpstr">
      <vt:lpstr>Times New Roman</vt:lpstr>
      <vt:lpstr>Calibri</vt:lpstr>
      <vt:lpstr>Lucida Calligraphy</vt:lpstr>
      <vt:lpstr>Arial</vt:lpstr>
      <vt:lpstr>Wingdings</vt:lpstr>
      <vt:lpstr>Century Gothic</vt:lpstr>
      <vt:lpstr>Noto Sans Symbols</vt:lpstr>
      <vt:lpstr>Comic Sans MS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Portable</dc:creator>
  <cp:lastModifiedBy>Golfeurs Souillac</cp:lastModifiedBy>
  <cp:revision>9</cp:revision>
  <dcterms:created xsi:type="dcterms:W3CDTF">2018-11-13T10:10:16Z</dcterms:created>
  <dcterms:modified xsi:type="dcterms:W3CDTF">2026-01-18T09:39:11Z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4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17</vt:i4>
  </property>
  <property fmtid="{D5CDD505-2E9C-101B-9397-08002B2CF9AE}" pid="8" name="PresentationFormat">
    <vt:lpwstr>Personnalisé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  <property fmtid="{D5CDD505-2E9C-101B-9397-08002B2CF9AE}" pid="12" name="MSIP_Label_7dd18aa4-ed64-4d59-b931-5ad635491991_Enabled">
    <vt:lpwstr>true</vt:lpwstr>
  </property>
  <property fmtid="{D5CDD505-2E9C-101B-9397-08002B2CF9AE}" pid="13" name="MSIP_Label_7dd18aa4-ed64-4d59-b931-5ad635491991_SetDate">
    <vt:lpwstr>2025-12-10T09:33:13Z</vt:lpwstr>
  </property>
  <property fmtid="{D5CDD505-2E9C-101B-9397-08002B2CF9AE}" pid="14" name="MSIP_Label_7dd18aa4-ed64-4d59-b931-5ad635491991_Method">
    <vt:lpwstr>Privileged</vt:lpwstr>
  </property>
  <property fmtid="{D5CDD505-2E9C-101B-9397-08002B2CF9AE}" pid="15" name="MSIP_Label_7dd18aa4-ed64-4d59-b931-5ad635491991_Name">
    <vt:lpwstr>Standard</vt:lpwstr>
  </property>
  <property fmtid="{D5CDD505-2E9C-101B-9397-08002B2CF9AE}" pid="16" name="MSIP_Label_7dd18aa4-ed64-4d59-b931-5ad635491991_SiteId">
    <vt:lpwstr>d5bb6d35-8a82-4329-b49a-5030bd6497ab</vt:lpwstr>
  </property>
  <property fmtid="{D5CDD505-2E9C-101B-9397-08002B2CF9AE}" pid="17" name="MSIP_Label_7dd18aa4-ed64-4d59-b931-5ad635491991_ActionId">
    <vt:lpwstr>3bb54320-13a3-48a9-a3dd-e496fd8c6d8e</vt:lpwstr>
  </property>
  <property fmtid="{D5CDD505-2E9C-101B-9397-08002B2CF9AE}" pid="18" name="MSIP_Label_7dd18aa4-ed64-4d59-b931-5ad635491991_ContentBits">
    <vt:lpwstr>0</vt:lpwstr>
  </property>
  <property fmtid="{D5CDD505-2E9C-101B-9397-08002B2CF9AE}" pid="19" name="MSIP_Label_7dd18aa4-ed64-4d59-b931-5ad635491991_Tag">
    <vt:lpwstr>10, 0, 1, 1</vt:lpwstr>
  </property>
</Properties>
</file>